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92" r:id="rId2"/>
    <p:sldId id="304" r:id="rId3"/>
    <p:sldId id="305" r:id="rId4"/>
    <p:sldId id="276" r:id="rId5"/>
    <p:sldId id="275" r:id="rId6"/>
    <p:sldId id="281" r:id="rId7"/>
    <p:sldId id="279" r:id="rId8"/>
    <p:sldId id="274" r:id="rId9"/>
    <p:sldId id="263" r:id="rId10"/>
    <p:sldId id="258" r:id="rId11"/>
    <p:sldId id="287" r:id="rId12"/>
    <p:sldId id="288" r:id="rId13"/>
    <p:sldId id="284" r:id="rId14"/>
    <p:sldId id="289" r:id="rId15"/>
    <p:sldId id="283" r:id="rId16"/>
    <p:sldId id="264" r:id="rId17"/>
    <p:sldId id="267" r:id="rId18"/>
    <p:sldId id="290" r:id="rId19"/>
    <p:sldId id="29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725"/>
    <a:srgbClr val="0B15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30.04.2020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history-of-war.ru/images/41-g/41-g-rascet_protivotankovogo_orudia_vedet_boi._leto_1941_g..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80528" y="1772816"/>
            <a:ext cx="7272808" cy="4565144"/>
          </a:xfrm>
        </p:spPr>
        <p:txBody>
          <a:bodyPr>
            <a:normAutofit/>
          </a:bodyPr>
          <a:lstStyle/>
          <a:p>
            <a:pPr algn="ctr">
              <a:buNone/>
            </a:pPr>
            <a:r>
              <a:rPr lang="sah-RU" b="1" dirty="0" smtClean="0">
                <a:solidFill>
                  <a:srgbClr val="C00000"/>
                </a:solidFill>
                <a:latin typeface="Tahoma" pitchFamily="34" charset="0"/>
                <a:cs typeface="Tahoma" pitchFamily="34" charset="0"/>
              </a:rPr>
              <a:t>П                           Профессор</a:t>
            </a:r>
            <a:r>
              <a:rPr lang="ru-RU" dirty="0" smtClean="0">
                <a:solidFill>
                  <a:srgbClr val="C00000"/>
                </a:solidFill>
                <a:latin typeface="Tahoma" pitchFamily="34" charset="0"/>
                <a:cs typeface="Tahoma" pitchFamily="34" charset="0"/>
              </a:rPr>
              <a:t>		</a:t>
            </a:r>
            <a:r>
              <a:rPr lang="sah-RU" dirty="0" smtClean="0">
                <a:solidFill>
                  <a:srgbClr val="C00000"/>
                </a:solidFill>
                <a:latin typeface="Tahoma" pitchFamily="34" charset="0"/>
                <a:cs typeface="Tahoma" pitchFamily="34" charset="0"/>
              </a:rPr>
              <a:t>   </a:t>
            </a:r>
          </a:p>
          <a:p>
            <a:pPr algn="ctr">
              <a:buNone/>
            </a:pPr>
            <a:r>
              <a:rPr lang="sah-RU"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                  </a:t>
            </a:r>
            <a:r>
              <a:rPr lang="ru-RU"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Николай Георгиевич </a:t>
            </a:r>
            <a:endParaRPr lang="sah-RU" b="1" dirty="0" smtClean="0">
              <a:solidFill>
                <a:srgbClr val="C00000"/>
              </a:solidFill>
              <a:effectLst>
                <a:outerShdw blurRad="38100" dist="38100" dir="2700000" algn="tl">
                  <a:srgbClr val="000000">
                    <a:alpha val="43137"/>
                  </a:srgbClr>
                </a:outerShdw>
              </a:effectLst>
              <a:latin typeface="Tahoma" pitchFamily="34" charset="0"/>
              <a:cs typeface="Tahoma" pitchFamily="34" charset="0"/>
            </a:endParaRPr>
          </a:p>
          <a:p>
            <a:pPr algn="ctr">
              <a:buNone/>
            </a:pPr>
            <a:r>
              <a:rPr lang="sah-RU" sz="2400"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                       </a:t>
            </a:r>
            <a:r>
              <a:rPr lang="ru-RU" b="1"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САМСОНОВ</a:t>
            </a:r>
            <a:endParaRPr lang="sah-RU" b="1" dirty="0" smtClean="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pic>
        <p:nvPicPr>
          <p:cNvPr id="5" name="Picture 3"/>
          <p:cNvPicPr>
            <a:picLocks noChangeAspect="1" noChangeArrowheads="1"/>
          </p:cNvPicPr>
          <p:nvPr/>
        </p:nvPicPr>
        <p:blipFill>
          <a:blip r:embed="rId2" cstate="print"/>
          <a:srcRect/>
          <a:stretch>
            <a:fillRect/>
          </a:stretch>
        </p:blipFill>
        <p:spPr bwMode="auto">
          <a:xfrm>
            <a:off x="6732240" y="1916832"/>
            <a:ext cx="2160240" cy="2634605"/>
          </a:xfrm>
          <a:prstGeom prst="rect">
            <a:avLst/>
          </a:prstGeom>
          <a:noFill/>
          <a:ln w="9525">
            <a:noFill/>
            <a:miter lim="800000"/>
            <a:headEnd/>
            <a:tailEnd/>
          </a:ln>
          <a:effectLst>
            <a:innerShdw blurRad="114300">
              <a:prstClr val="black"/>
            </a:innerShdw>
          </a:effectLst>
        </p:spPr>
      </p:pic>
      <p:pic>
        <p:nvPicPr>
          <p:cNvPr id="6" name="Picture 3" descr="C:\Documents and Settings\slepcovaas\Рабочий стол\уроки\САМСОНОВ\фото\нг6.jpg"/>
          <p:cNvPicPr>
            <a:picLocks noChangeAspect="1" noChangeArrowheads="1"/>
          </p:cNvPicPr>
          <p:nvPr/>
        </p:nvPicPr>
        <p:blipFill>
          <a:blip r:embed="rId3" cstate="print"/>
          <a:srcRect/>
          <a:stretch>
            <a:fillRect/>
          </a:stretch>
        </p:blipFill>
        <p:spPr bwMode="auto">
          <a:xfrm>
            <a:off x="251520" y="1844825"/>
            <a:ext cx="1872208" cy="2664134"/>
          </a:xfrm>
          <a:prstGeom prst="rect">
            <a:avLst/>
          </a:prstGeom>
          <a:noFill/>
          <a:effectLst>
            <a:innerShdw blurRad="114300">
              <a:prstClr val="black"/>
            </a:innerShdw>
          </a:effectLst>
        </p:spPr>
      </p:pic>
      <p:sp>
        <p:nvSpPr>
          <p:cNvPr id="7" name="Прямоугольник 6"/>
          <p:cNvSpPr/>
          <p:nvPr/>
        </p:nvSpPr>
        <p:spPr>
          <a:xfrm>
            <a:off x="2339752" y="3861048"/>
            <a:ext cx="4572000" cy="369332"/>
          </a:xfrm>
          <a:prstGeom prst="rect">
            <a:avLst/>
          </a:prstGeom>
        </p:spPr>
        <p:txBody>
          <a:bodyPr>
            <a:spAutoFit/>
          </a:bodyPr>
          <a:lstStyle/>
          <a:p>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23 июля 1925 г. – 28 мая 2011 г.</a:t>
            </a:r>
          </a:p>
        </p:txBody>
      </p:sp>
      <p:pic>
        <p:nvPicPr>
          <p:cNvPr id="8" name="Объект 4" descr="Изображение выглядит как рисунок&#10;&#10;Автоматически созданное описание">
            <a:extLst>
              <a:ext uri="{FF2B5EF4-FFF2-40B4-BE49-F238E27FC236}">
                <a16:creationId xmlns:a16="http://schemas.microsoft.com/office/drawing/2014/main" xmlns="" id="{5B312B9C-4D4D-4B98-8F81-82CE355679E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188640"/>
            <a:ext cx="1080120" cy="1416279"/>
          </a:xfrm>
          <a:prstGeom prst="rect">
            <a:avLst/>
          </a:prstGeom>
        </p:spPr>
      </p:pic>
      <p:pic>
        <p:nvPicPr>
          <p:cNvPr id="9" name="Рисунок 8" descr="Изображение выглядит как рисунок, знак&#10;&#10;Автоматически созданное описание">
            <a:extLst>
              <a:ext uri="{FF2B5EF4-FFF2-40B4-BE49-F238E27FC236}">
                <a16:creationId xmlns:a16="http://schemas.microsoft.com/office/drawing/2014/main" xmlns="" id="{9C43E377-C7E0-4E8D-9C9A-4756CDC5A56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80312" y="188640"/>
            <a:ext cx="1440160" cy="12001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0"/>
            <a:ext cx="8229600" cy="1143000"/>
          </a:xfrm>
        </p:spPr>
        <p:txBody>
          <a:bodyPr>
            <a:normAutofit/>
          </a:bodyPr>
          <a:lstStyle/>
          <a:p>
            <a:r>
              <a:rPr lang="ru-RU" dirty="0" smtClean="0">
                <a:solidFill>
                  <a:srgbClr val="FFFF00"/>
                </a:solidFill>
              </a:rPr>
              <a:t>Научная деятельность</a:t>
            </a:r>
            <a:endParaRPr lang="ru-RU" dirty="0">
              <a:solidFill>
                <a:srgbClr val="FFFF00"/>
              </a:solidFill>
            </a:endParaRPr>
          </a:p>
        </p:txBody>
      </p:sp>
      <p:sp>
        <p:nvSpPr>
          <p:cNvPr id="3" name="Содержимое 2"/>
          <p:cNvSpPr>
            <a:spLocks noGrp="1"/>
          </p:cNvSpPr>
          <p:nvPr>
            <p:ph idx="1"/>
          </p:nvPr>
        </p:nvSpPr>
        <p:spPr>
          <a:xfrm>
            <a:off x="1547664" y="1600200"/>
            <a:ext cx="7139136" cy="4709160"/>
          </a:xfrm>
        </p:spPr>
        <p:txBody>
          <a:bodyPr>
            <a:normAutofit lnSpcReduction="10000"/>
          </a:bodyPr>
          <a:lstStyle/>
          <a:p>
            <a:pPr algn="just">
              <a:buNone/>
            </a:pPr>
            <a:r>
              <a:rPr lang="ru-RU" dirty="0" smtClean="0"/>
              <a:t>		</a:t>
            </a:r>
            <a:r>
              <a:rPr lang="ru-RU" dirty="0" smtClean="0">
                <a:solidFill>
                  <a:srgbClr val="FF0000"/>
                </a:solidFill>
                <a:effectLst>
                  <a:outerShdw blurRad="38100" dist="38100" dir="2700000" algn="tl">
                    <a:srgbClr val="000000">
                      <a:alpha val="43137"/>
                    </a:srgbClr>
                  </a:outerShdw>
                </a:effectLst>
                <a:latin typeface="Arial Black" pitchFamily="34" charset="0"/>
              </a:rPr>
              <a:t>В 1947 г. поступил на литфак Якутского пединститута, окончил с отличием в 1951 г. </a:t>
            </a:r>
          </a:p>
          <a:p>
            <a:pPr algn="just">
              <a:buNone/>
            </a:pPr>
            <a:r>
              <a:rPr lang="ru-RU" dirty="0" smtClean="0">
                <a:solidFill>
                  <a:srgbClr val="FF0000"/>
                </a:solidFill>
                <a:effectLst>
                  <a:outerShdw blurRad="38100" dist="38100" dir="2700000" algn="tl">
                    <a:srgbClr val="000000">
                      <a:alpha val="43137"/>
                    </a:srgbClr>
                  </a:outerShdw>
                </a:effectLst>
                <a:latin typeface="Arial Black" pitchFamily="34" charset="0"/>
              </a:rPr>
              <a:t>		В 1965 г. защитил кандидатскую диссертацию по теме «Древнерусский язык: состояние и перспективы» в г. Томске.</a:t>
            </a:r>
          </a:p>
          <a:p>
            <a:pPr algn="just">
              <a:buNone/>
            </a:pPr>
            <a:r>
              <a:rPr lang="ru-RU" dirty="0" smtClean="0">
                <a:solidFill>
                  <a:srgbClr val="FF0000"/>
                </a:solidFill>
                <a:effectLst>
                  <a:outerShdw blurRad="38100" dist="38100" dir="2700000" algn="tl">
                    <a:srgbClr val="000000">
                      <a:alpha val="43137"/>
                    </a:srgbClr>
                  </a:outerShdw>
                </a:effectLst>
                <a:latin typeface="Arial Black" pitchFamily="34" charset="0"/>
              </a:rPr>
              <a:t>		В 1978 г.  присвоено звание профессора ЯГУ им. М.К. Аммосова.</a:t>
            </a:r>
          </a:p>
          <a:p>
            <a:endParaRPr lang="ru-RU" dirty="0"/>
          </a:p>
        </p:txBody>
      </p:sp>
      <p:pic>
        <p:nvPicPr>
          <p:cNvPr id="3074" name="Picture 2" descr="C:\Documents and Settings\slepcovaas\Рабочий стол\уроки\САМСОНОВ\фото\нг5.jpg"/>
          <p:cNvPicPr>
            <a:picLocks noChangeAspect="1" noChangeArrowheads="1"/>
          </p:cNvPicPr>
          <p:nvPr/>
        </p:nvPicPr>
        <p:blipFill>
          <a:blip r:embed="rId2" cstate="print"/>
          <a:srcRect/>
          <a:stretch>
            <a:fillRect/>
          </a:stretch>
        </p:blipFill>
        <p:spPr bwMode="auto">
          <a:xfrm>
            <a:off x="179512" y="1916832"/>
            <a:ext cx="1929814" cy="21602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fontScale="90000"/>
          </a:bodyPr>
          <a:lstStyle/>
          <a:p>
            <a:r>
              <a:rPr lang="ru-RU" dirty="0" smtClean="0">
                <a:solidFill>
                  <a:srgbClr val="FFFF00"/>
                </a:solidFill>
              </a:rPr>
              <a:t>География аудитории Н.Г. Самсонова</a:t>
            </a:r>
            <a:endParaRPr lang="ru-RU" dirty="0"/>
          </a:p>
        </p:txBody>
      </p:sp>
      <p:sp>
        <p:nvSpPr>
          <p:cNvPr id="3" name="Содержимое 2"/>
          <p:cNvSpPr>
            <a:spLocks noGrp="1"/>
          </p:cNvSpPr>
          <p:nvPr>
            <p:ph idx="1"/>
          </p:nvPr>
        </p:nvSpPr>
        <p:spPr/>
        <p:txBody>
          <a:bodyPr>
            <a:normAutofit lnSpcReduction="10000"/>
          </a:bodyPr>
          <a:lstStyle/>
          <a:p>
            <a:pPr algn="ctr">
              <a:buNone/>
            </a:pPr>
            <a:r>
              <a:rPr lang="ru-RU" sz="2400" u="sng"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Занятия со студентами:</a:t>
            </a:r>
          </a:p>
          <a:p>
            <a:pPr algn="ctr">
              <a:buNone/>
            </a:pPr>
            <a:endPar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Брно (Чехословакия); </a:t>
            </a:r>
          </a:p>
          <a:p>
            <a:endPar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sz="2400" dirty="0" err="1"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Сегед</a:t>
            </a: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(Венгрия); </a:t>
            </a:r>
          </a:p>
          <a:p>
            <a:endPar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София (Болгария);</a:t>
            </a:r>
          </a:p>
          <a:p>
            <a:pPr>
              <a:buNone/>
            </a:pP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p>
          <a:p>
            <a:r>
              <a:rPr lang="ru-RU" sz="2400" dirty="0" err="1"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Мюнстер</a:t>
            </a: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и Гамбург (Германия); </a:t>
            </a:r>
          </a:p>
          <a:p>
            <a:endPar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sz="2400" dirty="0" err="1"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Блумингтон</a:t>
            </a: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(США).</a:t>
            </a:r>
            <a:endParaRPr lang="ru-RU" sz="24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340768"/>
          </a:xfrm>
        </p:spPr>
        <p:txBody>
          <a:bodyPr>
            <a:normAutofit/>
          </a:bodyPr>
          <a:lstStyle/>
          <a:p>
            <a:r>
              <a:rPr lang="ru-RU" sz="3200" dirty="0" smtClean="0">
                <a:solidFill>
                  <a:srgbClr val="FFFF00"/>
                </a:solidFill>
              </a:rPr>
              <a:t>Участие в международных форумах, конгрессах </a:t>
            </a:r>
            <a:r>
              <a:rPr lang="ru-RU" sz="3200" dirty="0" err="1" smtClean="0">
                <a:solidFill>
                  <a:srgbClr val="FFFF00"/>
                </a:solidFill>
              </a:rPr>
              <a:t>славянистов</a:t>
            </a:r>
            <a:endParaRPr lang="ru-RU" sz="3200" dirty="0">
              <a:solidFill>
                <a:srgbClr val="FFFF00"/>
              </a:solidFill>
            </a:endParaRPr>
          </a:p>
        </p:txBody>
      </p:sp>
      <p:sp>
        <p:nvSpPr>
          <p:cNvPr id="3" name="Содержимое 2"/>
          <p:cNvSpPr>
            <a:spLocks noGrp="1"/>
          </p:cNvSpPr>
          <p:nvPr>
            <p:ph idx="1"/>
          </p:nvPr>
        </p:nvSpPr>
        <p:spPr/>
        <p:txBody>
          <a:bodyPr/>
          <a:lstStyle/>
          <a:p>
            <a:r>
              <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1968 г.  - Прага;</a:t>
            </a:r>
          </a:p>
          <a:p>
            <a:pPr>
              <a:buNone/>
            </a:pPr>
            <a:endPar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1973 г.  - Варшава; </a:t>
            </a:r>
          </a:p>
          <a:p>
            <a:endPar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1983 г. – София; </a:t>
            </a:r>
          </a:p>
          <a:p>
            <a:pPr>
              <a:buNone/>
            </a:pPr>
            <a:endPar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r>
              <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другие международные конференции, симпозиумы </a:t>
            </a:r>
          </a:p>
          <a:p>
            <a:pPr>
              <a:buNone/>
            </a:pPr>
            <a:r>
              <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в разных странах мира.</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ru-RU" dirty="0" smtClean="0">
                <a:solidFill>
                  <a:srgbClr val="FFFF00"/>
                </a:solidFill>
              </a:rPr>
              <a:t>Ученый с мировым именем</a:t>
            </a:r>
            <a:endParaRPr lang="ru-RU" dirty="0">
              <a:solidFill>
                <a:srgbClr val="FFFF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771800" y="4725144"/>
            <a:ext cx="1405715" cy="194362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788024" y="4725144"/>
            <a:ext cx="1324246" cy="190502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55576" y="4725144"/>
            <a:ext cx="1512168" cy="19799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660232" y="4653136"/>
            <a:ext cx="1368152" cy="1977362"/>
          </a:xfrm>
          <a:prstGeom prst="rect">
            <a:avLst/>
          </a:prstGeom>
          <a:noFill/>
          <a:ln w="9525">
            <a:noFill/>
            <a:miter lim="800000"/>
            <a:headEnd/>
            <a:tailEnd/>
          </a:ln>
        </p:spPr>
      </p:pic>
      <p:sp>
        <p:nvSpPr>
          <p:cNvPr id="8" name="Прямоугольник 7"/>
          <p:cNvSpPr/>
          <p:nvPr/>
        </p:nvSpPr>
        <p:spPr>
          <a:xfrm>
            <a:off x="0" y="1124744"/>
            <a:ext cx="8892480" cy="3477875"/>
          </a:xfrm>
          <a:prstGeom prst="rect">
            <a:avLst/>
          </a:prstGeom>
        </p:spPr>
        <p:txBody>
          <a:bodyPr wrap="square">
            <a:spAutoFit/>
          </a:bodyPr>
          <a:lstStyle/>
          <a:p>
            <a:pPr lvl="1" algn="just">
              <a:buNone/>
            </a:pPr>
            <a:r>
              <a:rPr lang="ru-RU" sz="19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r>
              <a:rPr lang="ru-RU" sz="20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По учебным пособиям Самсонова Н.Г. «Древнерусский язык» (М., 1973 г.), Самсонова Н.Г. и Самсоновой Л.Н. «Старославянский язык (схемы и таблицы)» (М., 1995 г.), учебнику «Старославянский язык (сборник упражнений)» (М., 2000, 2001, 2002, «Старославянский язык (Таблицы. Тексты. Учебный словарь)» (М., 2005 г.) занимаются студенты не только Республики Саха (Якутия), России, но и других стран Европы, Азии, Америки. На них опубликованы рецензии в России, Азии, Румынии, Австрии, Англии, США, Югославии.</a:t>
            </a:r>
            <a:endParaRPr lang="ru-RU" sz="20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solidFill>
                  <a:srgbClr val="FFFF00"/>
                </a:solidFill>
              </a:rPr>
              <a:t>Ученый с мировым именем</a:t>
            </a:r>
            <a:endParaRPr lang="ru-RU" dirty="0">
              <a:solidFill>
                <a:srgbClr val="FFFF00"/>
              </a:solidFill>
            </a:endParaRPr>
          </a:p>
        </p:txBody>
      </p:sp>
      <p:sp>
        <p:nvSpPr>
          <p:cNvPr id="3" name="Содержимое 2"/>
          <p:cNvSpPr>
            <a:spLocks noGrp="1"/>
          </p:cNvSpPr>
          <p:nvPr>
            <p:ph idx="1"/>
          </p:nvPr>
        </p:nvSpPr>
        <p:spPr>
          <a:xfrm>
            <a:off x="0" y="1052736"/>
            <a:ext cx="8686800" cy="4709160"/>
          </a:xfrm>
        </p:spPr>
        <p:txBody>
          <a:bodyPr>
            <a:normAutofit fontScale="85000" lnSpcReduction="20000"/>
          </a:bodyPr>
          <a:lstStyle/>
          <a:p>
            <a:pPr algn="just">
              <a:buNone/>
            </a:pP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Николаем Георгиевичем опубликовано 48 монографий, справочников, учебных пособий, более 200 научных, научно-популярных статей.</a:t>
            </a:r>
            <a:endParaRPr lang="ru-RU" sz="2400" dirty="0" smtClean="0"/>
          </a:p>
          <a:p>
            <a:pPr algn="just"/>
            <a:endPar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pPr algn="just"/>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Н.Г. Самсонов занесен в справочник известных ученых мира «Кто есть кто в современной лингвистике» (Хельсинки, 1994);</a:t>
            </a:r>
          </a:p>
          <a:p>
            <a:pPr algn="just">
              <a:buNone/>
            </a:pP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p>
          <a:p>
            <a:pPr algn="just"/>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Занесен в большую международную энциклопедию «Выдающиеся языковеды мира» (М., 2005).</a:t>
            </a:r>
          </a:p>
          <a:p>
            <a:pPr algn="just">
              <a:buNone/>
            </a:pP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p>
          <a:p>
            <a:pPr algn="just">
              <a:buNone/>
            </a:pP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r>
              <a:rPr lang="ru-RU" sz="2400" dirty="0" smtClean="0">
                <a:solidFill>
                  <a:srgbClr val="0B15E5"/>
                </a:solidFill>
                <a:effectLst>
                  <a:outerShdw blurRad="38100" dist="38100" dir="2700000" algn="tl">
                    <a:srgbClr val="000000">
                      <a:alpha val="43137"/>
                    </a:srgbClr>
                  </a:outerShdw>
                </a:effectLst>
                <a:latin typeface="Arial Black" pitchFamily="34" charset="0"/>
                <a:cs typeface="Tahoma" pitchFamily="34" charset="0"/>
              </a:rPr>
              <a:t>За плодотворную научно-исследовательскую работу в области славистики Н.Г.Самсонов награжден болгарской медалью «1300 лет болгарского государства» и Почетной медалью Чехословакии «За дружбу».</a:t>
            </a:r>
            <a:endParaRPr lang="ru-RU" sz="2400" dirty="0">
              <a:solidFill>
                <a:srgbClr val="0B15E5"/>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sah-RU" dirty="0" smtClean="0">
                <a:solidFill>
                  <a:srgbClr val="FFFF00"/>
                </a:solidFill>
              </a:rPr>
              <a:t>Встречи со студентами</a:t>
            </a:r>
            <a:endParaRPr lang="ru-RU" dirty="0">
              <a:solidFill>
                <a:srgbClr val="FFFF00"/>
              </a:solidFill>
            </a:endParaRPr>
          </a:p>
        </p:txBody>
      </p:sp>
      <p:sp>
        <p:nvSpPr>
          <p:cNvPr id="3" name="Содержимое 2"/>
          <p:cNvSpPr>
            <a:spLocks noGrp="1"/>
          </p:cNvSpPr>
          <p:nvPr>
            <p:ph idx="1"/>
          </p:nvPr>
        </p:nvSpPr>
        <p:spPr>
          <a:xfrm>
            <a:off x="0" y="3573016"/>
            <a:ext cx="8892480" cy="2592288"/>
          </a:xfrm>
        </p:spPr>
        <p:txBody>
          <a:bodyPr>
            <a:normAutofit fontScale="92500" lnSpcReduction="20000"/>
          </a:bodyPr>
          <a:lstStyle/>
          <a:p>
            <a:pPr algn="just">
              <a:buNone/>
            </a:pPr>
            <a:r>
              <a:rPr lang="ru-RU" dirty="0" smtClean="0"/>
              <a:t>		</a:t>
            </a:r>
            <a:endParaRPr lang="ru-RU"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endParaRPr>
          </a:p>
          <a:p>
            <a:pPr algn="just">
              <a:buNone/>
            </a:pP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r>
              <a:rPr lang="ru-RU" sz="2400"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Выступая перед студентами, он рассказывал о том, как воевал с фашистами.      	   </a:t>
            </a:r>
          </a:p>
          <a:p>
            <a:pPr algn="just">
              <a:buNone/>
            </a:pPr>
            <a:r>
              <a:rPr lang="ru-RU" sz="2400"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Воспоминания очевидца о трагических днях военной поры, переданные сильно, реалистично, красочно, никого не оставляли равнодушным, пробуждая безмерное уважение ко всем героям Великой Отечественной войны.</a:t>
            </a:r>
            <a:endParaRPr lang="ru-RU" sz="2400" dirty="0">
              <a:solidFill>
                <a:srgbClr val="FF0000"/>
              </a:solidFill>
              <a:effectLst>
                <a:outerShdw blurRad="38100" dist="38100" dir="2700000" algn="tl">
                  <a:srgbClr val="000000">
                    <a:alpha val="43137"/>
                  </a:srgbClr>
                </a:outerShdw>
              </a:effectLst>
              <a:latin typeface="Arial Black" pitchFamily="34" charset="0"/>
            </a:endParaRPr>
          </a:p>
        </p:txBody>
      </p:sp>
      <p:pic>
        <p:nvPicPr>
          <p:cNvPr id="6" name="Picture 4" descr="C:\Documents and Settings\slepcovaas\Рабочий стол\12222.jpg"/>
          <p:cNvPicPr>
            <a:picLocks noChangeAspect="1" noChangeArrowheads="1"/>
          </p:cNvPicPr>
          <p:nvPr/>
        </p:nvPicPr>
        <p:blipFill>
          <a:blip r:embed="rId2" cstate="print"/>
          <a:srcRect/>
          <a:stretch>
            <a:fillRect/>
          </a:stretch>
        </p:blipFill>
        <p:spPr bwMode="auto">
          <a:xfrm>
            <a:off x="2771800" y="1340768"/>
            <a:ext cx="3438673" cy="237626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60648"/>
            <a:ext cx="8820472" cy="6149320"/>
          </a:xfrm>
        </p:spPr>
        <p:txBody>
          <a:bodyPr>
            <a:normAutofit lnSpcReduction="10000"/>
          </a:bodyPr>
          <a:lstStyle/>
          <a:p>
            <a:pPr algn="just">
              <a:buNone/>
            </a:pPr>
            <a:r>
              <a:rPr lang="ru-RU" dirty="0" smtClean="0"/>
              <a:t>		</a:t>
            </a:r>
            <a:r>
              <a:rPr lang="ru-RU" sz="2600" dirty="0" smtClean="0"/>
              <a:t>     </a:t>
            </a:r>
            <a:r>
              <a:rPr lang="ru-RU" sz="2600" dirty="0" smtClean="0">
                <a:solidFill>
                  <a:srgbClr val="FFFF00"/>
                </a:solidFill>
                <a:effectLst>
                  <a:outerShdw blurRad="38100" dist="38100" dir="2700000" algn="tl">
                    <a:srgbClr val="000000">
                      <a:alpha val="43137"/>
                    </a:srgbClr>
                  </a:outerShdw>
                </a:effectLst>
                <a:latin typeface="Arial Black" pitchFamily="34" charset="0"/>
              </a:rPr>
              <a:t>Николай Георгиевич писал замечательные статьи о культуре, о живом русском слове, о необходимости            </a:t>
            </a:r>
          </a:p>
          <a:p>
            <a:pPr algn="just">
              <a:buNone/>
            </a:pPr>
            <a:r>
              <a:rPr lang="ru-RU" sz="2600" dirty="0" smtClean="0">
                <a:solidFill>
                  <a:srgbClr val="FFFF00"/>
                </a:solidFill>
                <a:effectLst>
                  <a:outerShdw blurRad="38100" dist="38100" dir="2700000" algn="tl">
                    <a:srgbClr val="000000">
                      <a:alpha val="43137"/>
                    </a:srgbClr>
                  </a:outerShdw>
                </a:effectLst>
                <a:latin typeface="Arial Black" pitchFamily="34" charset="0"/>
              </a:rPr>
              <a:t>                         сохранения правильного        </a:t>
            </a:r>
          </a:p>
          <a:p>
            <a:pPr algn="just">
              <a:buNone/>
            </a:pPr>
            <a:r>
              <a:rPr lang="ru-RU" sz="2600" dirty="0" smtClean="0">
                <a:solidFill>
                  <a:srgbClr val="FFFF00"/>
                </a:solidFill>
                <a:effectLst>
                  <a:outerShdw blurRad="38100" dist="38100" dir="2700000" algn="tl">
                    <a:srgbClr val="000000">
                      <a:alpha val="43137"/>
                    </a:srgbClr>
                  </a:outerShdw>
                </a:effectLst>
                <a:latin typeface="Arial Black" pitchFamily="34" charset="0"/>
              </a:rPr>
              <a:t>                         русского языка, об</a:t>
            </a:r>
          </a:p>
          <a:p>
            <a:pPr algn="just">
              <a:buNone/>
            </a:pPr>
            <a:r>
              <a:rPr lang="ru-RU" sz="2600" dirty="0" smtClean="0">
                <a:solidFill>
                  <a:srgbClr val="FFFF00"/>
                </a:solidFill>
                <a:effectLst>
                  <a:outerShdw blurRad="38100" dist="38100" dir="2700000" algn="tl">
                    <a:srgbClr val="000000">
                      <a:alpha val="43137"/>
                    </a:srgbClr>
                  </a:outerShdw>
                </a:effectLst>
                <a:latin typeface="Arial Black" pitchFamily="34" charset="0"/>
              </a:rPr>
              <a:t>                         интереснейших фольклорных    </a:t>
            </a:r>
          </a:p>
          <a:p>
            <a:pPr algn="just">
              <a:buNone/>
            </a:pPr>
            <a:r>
              <a:rPr lang="ru-RU" sz="2600" dirty="0" smtClean="0">
                <a:solidFill>
                  <a:srgbClr val="FFFF00"/>
                </a:solidFill>
                <a:effectLst>
                  <a:outerShdw blurRad="38100" dist="38100" dir="2700000" algn="tl">
                    <a:srgbClr val="000000">
                      <a:alpha val="43137"/>
                    </a:srgbClr>
                  </a:outerShdw>
                </a:effectLst>
                <a:latin typeface="Arial Black" pitchFamily="34" charset="0"/>
              </a:rPr>
              <a:t>                        экспедициях филологов. </a:t>
            </a:r>
          </a:p>
          <a:p>
            <a:pPr algn="just">
              <a:buNone/>
            </a:pPr>
            <a:r>
              <a:rPr lang="ru-RU" sz="2600" dirty="0" smtClean="0">
                <a:solidFill>
                  <a:srgbClr val="FF0000"/>
                </a:solidFill>
                <a:effectLst>
                  <a:outerShdw blurRad="38100" dist="38100" dir="2700000" algn="tl">
                    <a:srgbClr val="000000">
                      <a:alpha val="43137"/>
                    </a:srgbClr>
                  </a:outerShdw>
                </a:effectLst>
                <a:latin typeface="Arial Black" pitchFamily="34" charset="0"/>
              </a:rPr>
              <a:t>				</a:t>
            </a:r>
          </a:p>
          <a:p>
            <a:pPr algn="just">
              <a:buNone/>
            </a:pPr>
            <a:r>
              <a:rPr lang="sah-RU" sz="2600" dirty="0" smtClean="0">
                <a:solidFill>
                  <a:srgbClr val="FF0000"/>
                </a:solidFill>
                <a:effectLst>
                  <a:outerShdw blurRad="38100" dist="38100" dir="2700000" algn="tl">
                    <a:srgbClr val="000000">
                      <a:alpha val="43137"/>
                    </a:srgbClr>
                  </a:outerShdw>
                </a:effectLst>
                <a:latin typeface="Arial Black" pitchFamily="34" charset="0"/>
              </a:rPr>
              <a:t>		</a:t>
            </a:r>
            <a:r>
              <a:rPr lang="ru-RU" sz="2600" dirty="0" smtClean="0">
                <a:solidFill>
                  <a:srgbClr val="FF0000"/>
                </a:solidFill>
                <a:effectLst>
                  <a:outerShdw blurRad="38100" dist="38100" dir="2700000" algn="tl">
                    <a:srgbClr val="000000">
                      <a:alpha val="43137"/>
                    </a:srgbClr>
                  </a:outerShdw>
                </a:effectLst>
                <a:latin typeface="Arial Black" pitchFamily="34" charset="0"/>
              </a:rPr>
              <a:t>Николай Георгиевич ратовал за дружбу народов, живущих в республике, в стране. Он всегда резко осуждал национализм и открыто говорил об этом. Его добрые, а порой острые материалы мы с удовольствием публиковали в студенческой газете "Зачёт".</a:t>
            </a:r>
          </a:p>
          <a:p>
            <a:endParaRPr lang="ru-RU" sz="2600" dirty="0"/>
          </a:p>
        </p:txBody>
      </p:sp>
      <p:pic>
        <p:nvPicPr>
          <p:cNvPr id="8194" name="Picture 2" descr="C:\Documents and Settings\slepcovaas\Мои документы\ФОТО РАЗНЫЕ\ДНИ PR все фото\выбранные фото\выбранные 2009\IMGP3396.JPG"/>
          <p:cNvPicPr>
            <a:picLocks noChangeAspect="1" noChangeArrowheads="1"/>
          </p:cNvPicPr>
          <p:nvPr/>
        </p:nvPicPr>
        <p:blipFill>
          <a:blip r:embed="rId2" cstate="print"/>
          <a:srcRect/>
          <a:stretch>
            <a:fillRect/>
          </a:stretch>
        </p:blipFill>
        <p:spPr bwMode="auto">
          <a:xfrm>
            <a:off x="107504" y="1700808"/>
            <a:ext cx="2689188" cy="1800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620688"/>
            <a:ext cx="7452320" cy="1143000"/>
          </a:xfrm>
        </p:spPr>
        <p:txBody>
          <a:bodyPr>
            <a:noAutofit/>
          </a:bodyPr>
          <a:lstStyle/>
          <a:p>
            <a:pPr algn="just"/>
            <a:r>
              <a:rPr lang="ru-RU" sz="2400" dirty="0" smtClean="0">
                <a:solidFill>
                  <a:srgbClr val="FF0000"/>
                </a:solidFill>
                <a:effectLst>
                  <a:outerShdw blurRad="50800" dist="38100" algn="tr" rotWithShape="0">
                    <a:prstClr val="black">
                      <a:alpha val="40000"/>
                    </a:prstClr>
                  </a:outerShdw>
                </a:effectLst>
              </a:rPr>
              <a:t>	</a:t>
            </a:r>
            <a:r>
              <a:rPr lang="ru-RU" sz="2400" dirty="0" smtClean="0">
                <a:solidFill>
                  <a:srgbClr val="FFFF00"/>
                </a:solidFill>
                <a:effectLst/>
                <a:latin typeface="Arial Black" pitchFamily="34" charset="0"/>
                <a:cs typeface="Tahoma" pitchFamily="34" charset="0"/>
              </a:rPr>
              <a:t>.</a:t>
            </a:r>
            <a:endParaRPr lang="ru-RU" sz="2400" dirty="0">
              <a:solidFill>
                <a:srgbClr val="FFFF00"/>
              </a:solidFill>
              <a:effectLst/>
              <a:latin typeface="Arial Black" pitchFamily="34" charset="0"/>
              <a:cs typeface="Tahoma" pitchFamily="34" charset="0"/>
            </a:endParaRPr>
          </a:p>
        </p:txBody>
      </p:sp>
      <p:sp>
        <p:nvSpPr>
          <p:cNvPr id="3" name="Содержимое 2"/>
          <p:cNvSpPr>
            <a:spLocks noGrp="1"/>
          </p:cNvSpPr>
          <p:nvPr>
            <p:ph idx="1"/>
          </p:nvPr>
        </p:nvSpPr>
        <p:spPr>
          <a:xfrm>
            <a:off x="1619672" y="836712"/>
            <a:ext cx="7272808" cy="6941408"/>
          </a:xfrm>
        </p:spPr>
        <p:txBody>
          <a:bodyPr>
            <a:normAutofit/>
          </a:bodyPr>
          <a:lstStyle/>
          <a:p>
            <a:pPr>
              <a:buNone/>
            </a:pPr>
            <a:r>
              <a:rPr lang="ru-RU" dirty="0" smtClean="0">
                <a:effectLst>
                  <a:outerShdw blurRad="50800" dist="38100" algn="tr" rotWithShape="0">
                    <a:prstClr val="black">
                      <a:alpha val="40000"/>
                    </a:prstClr>
                  </a:outerShdw>
                </a:effectLst>
              </a:rPr>
              <a:t> </a:t>
            </a:r>
            <a:endParaRPr lang="ru-RU" dirty="0" smtClean="0"/>
          </a:p>
          <a:p>
            <a:pPr>
              <a:buNone/>
            </a:pPr>
            <a:r>
              <a:rPr lang="ru-RU" dirty="0" smtClean="0">
                <a:effectLst>
                  <a:outerShdw blurRad="50800" dist="38100" algn="tr" rotWithShape="0">
                    <a:prstClr val="black">
                      <a:alpha val="40000"/>
                    </a:prstClr>
                  </a:outerShdw>
                </a:effectLst>
              </a:rPr>
              <a:t> </a:t>
            </a:r>
            <a:endParaRPr lang="ru-RU" dirty="0" smtClean="0"/>
          </a:p>
          <a:p>
            <a:pPr algn="just">
              <a:buNone/>
            </a:pPr>
            <a:r>
              <a:rPr lang="ru-RU" dirty="0" smtClean="0"/>
              <a:t>			</a:t>
            </a:r>
            <a:r>
              <a:rPr lang="ru-RU" sz="17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		</a:t>
            </a:r>
            <a:endParaRPr lang="ru-RU" sz="1700"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4577" name="Picture 1" descr="сканирование0104"/>
          <p:cNvPicPr>
            <a:picLocks noChangeAspect="1" noChangeArrowheads="1"/>
          </p:cNvPicPr>
          <p:nvPr/>
        </p:nvPicPr>
        <p:blipFill>
          <a:blip r:embed="rId2" cstate="print"/>
          <a:srcRect/>
          <a:stretch>
            <a:fillRect/>
          </a:stretch>
        </p:blipFill>
        <p:spPr bwMode="auto">
          <a:xfrm>
            <a:off x="1907704" y="4293096"/>
            <a:ext cx="1584176" cy="2293918"/>
          </a:xfrm>
          <a:prstGeom prst="rect">
            <a:avLst/>
          </a:prstGeom>
          <a:noFill/>
        </p:spPr>
      </p:pic>
      <p:sp>
        <p:nvSpPr>
          <p:cNvPr id="6" name="Прямоугольник 5"/>
          <p:cNvSpPr/>
          <p:nvPr/>
        </p:nvSpPr>
        <p:spPr>
          <a:xfrm>
            <a:off x="251520" y="260648"/>
            <a:ext cx="8712968" cy="4462760"/>
          </a:xfrm>
          <a:prstGeom prst="rect">
            <a:avLst/>
          </a:prstGeom>
        </p:spPr>
        <p:txBody>
          <a:bodyPr wrap="square">
            <a:spAutoFit/>
          </a:bodyPr>
          <a:lstStyle/>
          <a:p>
            <a:pPr algn="just">
              <a:buNone/>
            </a:pPr>
            <a:r>
              <a:rPr lang="ru-RU" sz="1600" b="1" dirty="0" smtClean="0">
                <a:solidFill>
                  <a:srgbClr val="FFFF00"/>
                </a:solidFill>
                <a:effectLst>
                  <a:outerShdw blurRad="38100" dist="38100" dir="2700000" algn="tl">
                    <a:srgbClr val="000000">
                      <a:alpha val="43137"/>
                    </a:srgbClr>
                  </a:outerShdw>
                </a:effectLst>
                <a:latin typeface="Arial Black" pitchFamily="34" charset="0"/>
                <a:cs typeface="Tahoma" pitchFamily="34" charset="0"/>
              </a:rPr>
              <a:t>       </a:t>
            </a:r>
            <a:r>
              <a:rPr lang="ru-RU" sz="1600" b="1" dirty="0" smtClean="0">
                <a:solidFill>
                  <a:srgbClr val="FFFF00"/>
                </a:solidFill>
                <a:effectLst>
                  <a:outerShdw blurRad="38100" dist="38100" dir="2700000" algn="tl">
                    <a:srgbClr val="000000">
                      <a:alpha val="43137"/>
                    </a:srgbClr>
                  </a:outerShdw>
                </a:effectLst>
                <a:latin typeface="Arial Black" pitchFamily="34" charset="0"/>
                <a:cs typeface="Tahoma" pitchFamily="34" charset="0"/>
              </a:rPr>
              <a:t>      </a:t>
            </a: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Для </a:t>
            </a: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наших студентов Николай </a:t>
            </a: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Георгиевич </a:t>
            </a: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разработал несколько учебных пособий.</a:t>
            </a:r>
          </a:p>
          <a:p>
            <a:pPr algn="just">
              <a:buNone/>
            </a:pP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В учебном пособии </a:t>
            </a:r>
            <a:r>
              <a:rPr lang="ru-RU" b="1" dirty="0" smtClean="0">
                <a:solidFill>
                  <a:srgbClr val="FFFF00"/>
                </a:solidFill>
                <a:effectLst>
                  <a:outerShdw blurRad="38100" dist="38100" dir="2700000" algn="tl">
                    <a:srgbClr val="000000">
                      <a:alpha val="43137"/>
                    </a:srgbClr>
                  </a:outerShdw>
                </a:effectLst>
                <a:latin typeface="Arial Black" pitchFamily="34" charset="0"/>
                <a:cs typeface="Tahoma" pitchFamily="34" charset="0"/>
              </a:rPr>
              <a:t>«Русский язык и культура речи» </a:t>
            </a:r>
            <a:r>
              <a:rPr lang="ru-RU" b="1" dirty="0" smtClean="0">
                <a:solidFill>
                  <a:srgbClr val="FFFF00"/>
                </a:solidFill>
                <a:effectLst>
                  <a:outerShdw blurRad="38100" dist="38100" dir="2700000" algn="tl">
                    <a:srgbClr val="000000">
                      <a:alpha val="43137"/>
                    </a:srgbClr>
                  </a:outerShdw>
                </a:effectLst>
                <a:latin typeface="Arial Black" pitchFamily="34" charset="0"/>
                <a:cs typeface="Tahoma" pitchFamily="34" charset="0"/>
              </a:rPr>
              <a:t> </a:t>
            </a:r>
          </a:p>
          <a:p>
            <a:pPr algn="just">
              <a:buNone/>
            </a:pP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a:t>
            </a:r>
            <a:r>
              <a:rPr lang="ru-RU" b="1"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2008 г. ) </a:t>
            </a: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ведется разговор об умении владеть живым словом. Книга включает основные понятия культуры речи, учит навыкам повседневного общения, расширяет представления о русском языке, его возможностях.</a:t>
            </a:r>
            <a:r>
              <a:rPr lang="ru-RU" dirty="0" smtClean="0">
                <a:solidFill>
                  <a:srgbClr val="FFFF00"/>
                </a:solidFill>
                <a:effectLst>
                  <a:outerShdw blurRad="38100" dist="38100" dir="2700000" algn="tl">
                    <a:srgbClr val="000000">
                      <a:alpha val="43137"/>
                    </a:srgbClr>
                  </a:outerShdw>
                </a:effectLst>
                <a:latin typeface="Arial Black" pitchFamily="34" charset="0"/>
              </a:rPr>
              <a:t> 	</a:t>
            </a:r>
            <a:endParaRPr lang="ru-RU" dirty="0" smtClean="0">
              <a:solidFill>
                <a:srgbClr val="FFFF00"/>
              </a:solidFill>
              <a:effectLst>
                <a:outerShdw blurRad="38100" dist="38100" dir="2700000" algn="tl">
                  <a:srgbClr val="000000">
                    <a:alpha val="43137"/>
                  </a:srgbClr>
                </a:outerShdw>
              </a:effectLst>
              <a:latin typeface="Arial Black" pitchFamily="34" charset="0"/>
            </a:endParaRPr>
          </a:p>
          <a:p>
            <a:pPr algn="just">
              <a:buNone/>
            </a:pPr>
            <a:r>
              <a:rPr lang="ru-RU" dirty="0" smtClean="0">
                <a:solidFill>
                  <a:srgbClr val="FFFF00"/>
                </a:solidFill>
                <a:effectLst>
                  <a:outerShdw blurRad="38100" dist="38100" dir="2700000" algn="tl">
                    <a:srgbClr val="000000">
                      <a:alpha val="43137"/>
                    </a:srgbClr>
                  </a:outerShdw>
                </a:effectLst>
                <a:latin typeface="Arial Black" pitchFamily="34" charset="0"/>
              </a:rPr>
              <a:t> </a:t>
            </a:r>
            <a:r>
              <a:rPr lang="ru-RU" dirty="0" smtClean="0">
                <a:solidFill>
                  <a:srgbClr val="FFFF00"/>
                </a:solidFill>
                <a:effectLst>
                  <a:outerShdw blurRad="38100" dist="38100" dir="2700000" algn="tl">
                    <a:srgbClr val="000000">
                      <a:alpha val="43137"/>
                    </a:srgbClr>
                  </a:outerShdw>
                </a:effectLst>
                <a:latin typeface="Arial Black" pitchFamily="34" charset="0"/>
              </a:rPr>
              <a:t>            </a:t>
            </a:r>
            <a:r>
              <a:rPr lang="ru-RU" dirty="0" smtClean="0">
                <a:solidFill>
                  <a:srgbClr val="FFFF00"/>
                </a:solidFill>
                <a:effectLst>
                  <a:outerShdw blurRad="38100" dist="38100" dir="2700000" algn="tl">
                    <a:srgbClr val="000000">
                      <a:alpha val="43137"/>
                    </a:srgbClr>
                  </a:outerShdw>
                </a:effectLst>
                <a:latin typeface="Arial Black" pitchFamily="34" charset="0"/>
              </a:rPr>
              <a:t>Сборник </a:t>
            </a:r>
            <a:r>
              <a:rPr lang="ru-RU" dirty="0" smtClean="0">
                <a:solidFill>
                  <a:srgbClr val="FFFF00"/>
                </a:solidFill>
                <a:effectLst>
                  <a:outerShdw blurRad="38100" dist="38100" dir="2700000" algn="tl">
                    <a:srgbClr val="000000">
                      <a:alpha val="43137"/>
                    </a:srgbClr>
                  </a:outerShdw>
                </a:effectLst>
                <a:latin typeface="Arial Black" pitchFamily="34" charset="0"/>
              </a:rPr>
              <a:t>упражнений по культуре русской речи </a:t>
            </a:r>
            <a:r>
              <a:rPr lang="ru-RU" dirty="0" smtClean="0">
                <a:solidFill>
                  <a:srgbClr val="FF0000"/>
                </a:solidFill>
                <a:effectLst>
                  <a:outerShdw blurRad="38100" dist="38100" dir="2700000" algn="tl">
                    <a:srgbClr val="000000">
                      <a:alpha val="43137"/>
                    </a:srgbClr>
                  </a:outerShdw>
                </a:effectLst>
                <a:latin typeface="Arial Black" pitchFamily="34" charset="0"/>
              </a:rPr>
              <a:t>(2009 г.) содержит различного рода упражнения по культуре русской речи, рассчитанные на закрепление изученного материала. </a:t>
            </a:r>
          </a:p>
          <a:p>
            <a:pPr algn="just">
              <a:buNone/>
            </a:pPr>
            <a:r>
              <a:rPr lang="ru-RU" dirty="0" smtClean="0">
                <a:solidFill>
                  <a:srgbClr val="FF0000"/>
                </a:solidFill>
                <a:effectLst>
                  <a:outerShdw blurRad="38100" dist="38100" dir="2700000" algn="tl">
                    <a:srgbClr val="000000">
                      <a:alpha val="43137"/>
                    </a:srgbClr>
                  </a:outerShdw>
                </a:effectLst>
                <a:latin typeface="Arial Black" pitchFamily="34" charset="0"/>
              </a:rPr>
              <a:t>	</a:t>
            </a:r>
            <a:r>
              <a:rPr lang="ru-RU" dirty="0" smtClean="0">
                <a:solidFill>
                  <a:srgbClr val="FFFF00"/>
                </a:solidFill>
                <a:effectLst>
                  <a:outerShdw blurRad="38100" dist="38100" dir="2700000" algn="tl">
                    <a:srgbClr val="000000">
                      <a:alpha val="43137"/>
                    </a:srgbClr>
                  </a:outerShdw>
                </a:effectLst>
                <a:latin typeface="Arial Black" pitchFamily="34" charset="0"/>
              </a:rPr>
              <a:t>Словарь заимствованных слов </a:t>
            </a:r>
            <a:r>
              <a:rPr lang="ru-RU" dirty="0" smtClean="0">
                <a:solidFill>
                  <a:srgbClr val="FF0000"/>
                </a:solidFill>
                <a:effectLst>
                  <a:outerShdw blurRad="38100" dist="38100" dir="2700000" algn="tl">
                    <a:srgbClr val="000000">
                      <a:alpha val="43137"/>
                    </a:srgbClr>
                  </a:outerShdw>
                </a:effectLst>
                <a:latin typeface="Arial Black" pitchFamily="34" charset="0"/>
              </a:rPr>
              <a:t>(2010 г.) - справочное пособие, имеющее целью разъяснить значение и показать употребление слов из языков коренных народов  РС  (Я): якутов, эвенков, эвенов, юкагиров и чукчей. </a:t>
            </a:r>
          </a:p>
          <a:p>
            <a:pPr algn="just">
              <a:buNone/>
            </a:pPr>
            <a:endParaRPr lang="ru-RU" sz="1600" dirty="0" smtClean="0">
              <a:solidFill>
                <a:srgbClr val="FF0000"/>
              </a:solidFill>
              <a:effectLst>
                <a:outerShdw blurRad="38100" dist="38100" dir="2700000" algn="tl">
                  <a:srgbClr val="000000">
                    <a:alpha val="43137"/>
                  </a:srgbClr>
                </a:outerShdw>
              </a:effectLst>
              <a:latin typeface="Arial Black" pitchFamily="34" charset="0"/>
            </a:endParaRPr>
          </a:p>
          <a:p>
            <a:pPr algn="just">
              <a:buNone/>
            </a:pPr>
            <a:endParaRPr lang="ru-RU" sz="1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7" name="Прямоугольник 6"/>
          <p:cNvSpPr/>
          <p:nvPr/>
        </p:nvSpPr>
        <p:spPr>
          <a:xfrm>
            <a:off x="2339752" y="2708920"/>
            <a:ext cx="6804248" cy="615553"/>
          </a:xfrm>
          <a:prstGeom prst="rect">
            <a:avLst/>
          </a:prstGeom>
        </p:spPr>
        <p:txBody>
          <a:bodyPr wrap="square">
            <a:spAutoFit/>
          </a:bodyPr>
          <a:lstStyle/>
          <a:p>
            <a:pPr algn="just">
              <a:buNone/>
            </a:pPr>
            <a:r>
              <a:rPr lang="ru-RU" sz="1600" dirty="0" smtClean="0">
                <a:solidFill>
                  <a:srgbClr val="FFFF00"/>
                </a:solidFill>
                <a:effectLst>
                  <a:outerShdw blurRad="38100" dist="38100" dir="2700000" algn="tl">
                    <a:srgbClr val="000000">
                      <a:alpha val="43137"/>
                    </a:srgbClr>
                  </a:outerShdw>
                </a:effectLst>
                <a:latin typeface="Arial Black" pitchFamily="34" charset="0"/>
              </a:rPr>
              <a:t>      </a:t>
            </a:r>
          </a:p>
          <a:p>
            <a:pPr algn="just">
              <a:buNone/>
            </a:pPr>
            <a:r>
              <a:rPr lang="ru-RU" dirty="0" smtClean="0">
                <a:solidFill>
                  <a:srgbClr val="FF0000"/>
                </a:solidFill>
                <a:effectLst>
                  <a:outerShdw blurRad="38100" dist="38100" dir="2700000" algn="tl">
                    <a:srgbClr val="000000">
                      <a:alpha val="43137"/>
                    </a:srgbClr>
                  </a:outerShdw>
                </a:effectLst>
                <a:latin typeface="Arial Black" pitchFamily="34" charset="0"/>
              </a:rPr>
              <a:t>		</a:t>
            </a:r>
            <a:endParaRPr lang="ru-RU" dirty="0"/>
          </a:p>
        </p:txBody>
      </p:sp>
      <p:pic>
        <p:nvPicPr>
          <p:cNvPr id="8" name="Рисунок 4" descr="C:\Documents and Settings\slepcovaas\Рабочий стол\Sамс.tif"/>
          <p:cNvPicPr>
            <a:picLocks noChangeAspect="1" noChangeArrowheads="1"/>
          </p:cNvPicPr>
          <p:nvPr/>
        </p:nvPicPr>
        <p:blipFill>
          <a:blip r:embed="rId3" cstate="print"/>
          <a:srcRect/>
          <a:stretch>
            <a:fillRect/>
          </a:stretch>
        </p:blipFill>
        <p:spPr bwMode="auto">
          <a:xfrm>
            <a:off x="3851920" y="4365104"/>
            <a:ext cx="1516494" cy="2241084"/>
          </a:xfrm>
          <a:prstGeom prst="rect">
            <a:avLst/>
          </a:prstGeom>
          <a:noFill/>
          <a:ln w="9525">
            <a:noFill/>
            <a:miter lim="800000"/>
            <a:headEnd/>
            <a:tailEnd/>
          </a:ln>
        </p:spPr>
      </p:pic>
      <p:sp>
        <p:nvSpPr>
          <p:cNvPr id="9" name="Прямоугольник 8"/>
          <p:cNvSpPr/>
          <p:nvPr/>
        </p:nvSpPr>
        <p:spPr>
          <a:xfrm>
            <a:off x="2411760" y="4005064"/>
            <a:ext cx="6732240" cy="584775"/>
          </a:xfrm>
          <a:prstGeom prst="rect">
            <a:avLst/>
          </a:prstGeom>
        </p:spPr>
        <p:txBody>
          <a:bodyPr wrap="square">
            <a:spAutoFit/>
          </a:bodyPr>
          <a:lstStyle/>
          <a:p>
            <a:pPr algn="just">
              <a:buNone/>
            </a:pPr>
            <a:r>
              <a:rPr lang="ru-RU" sz="1600" dirty="0" smtClean="0">
                <a:solidFill>
                  <a:srgbClr val="FFFF00"/>
                </a:solidFill>
                <a:effectLst>
                  <a:outerShdw blurRad="38100" dist="38100" dir="2700000" algn="tl">
                    <a:srgbClr val="000000">
                      <a:alpha val="43137"/>
                    </a:srgbClr>
                  </a:outerShdw>
                </a:effectLst>
                <a:latin typeface="Arial Black" pitchFamily="34" charset="0"/>
              </a:rPr>
              <a:t>       </a:t>
            </a:r>
          </a:p>
          <a:p>
            <a:pPr algn="just">
              <a:buNone/>
            </a:pPr>
            <a:endParaRPr lang="ru-RU" sz="1600" dirty="0" smtClean="0">
              <a:solidFill>
                <a:srgbClr val="FFFF00"/>
              </a:solidFill>
              <a:effectLst>
                <a:outerShdw blurRad="38100" dist="38100" dir="2700000" algn="tl">
                  <a:srgbClr val="000000">
                    <a:alpha val="43137"/>
                  </a:srgbClr>
                </a:outerShdw>
              </a:effectLst>
              <a:latin typeface="Arial Black" pitchFamily="34" charset="0"/>
            </a:endParaRPr>
          </a:p>
        </p:txBody>
      </p:sp>
      <p:pic>
        <p:nvPicPr>
          <p:cNvPr id="10" name="Рисунок 9" descr="C:\Documents and Settings\slepcovaas\Рабочий стол\Копия Sамс.tif"/>
          <p:cNvPicPr>
            <a:picLocks noChangeAspect="1" noChangeArrowheads="1"/>
          </p:cNvPicPr>
          <p:nvPr/>
        </p:nvPicPr>
        <p:blipFill>
          <a:blip r:embed="rId4" cstate="print"/>
          <a:srcRect/>
          <a:stretch>
            <a:fillRect/>
          </a:stretch>
        </p:blipFill>
        <p:spPr bwMode="auto">
          <a:xfrm>
            <a:off x="5868144" y="4365104"/>
            <a:ext cx="1638546" cy="2277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sah-RU" dirty="0" smtClean="0">
                <a:solidFill>
                  <a:srgbClr val="FFFF00"/>
                </a:solidFill>
              </a:rPr>
              <a:t>Профессор Самсонов</a:t>
            </a:r>
            <a:endParaRPr lang="ru-RU" dirty="0">
              <a:solidFill>
                <a:srgbClr val="FFFF00"/>
              </a:solidFill>
            </a:endParaRPr>
          </a:p>
        </p:txBody>
      </p:sp>
      <p:sp>
        <p:nvSpPr>
          <p:cNvPr id="3" name="Содержимое 2"/>
          <p:cNvSpPr>
            <a:spLocks noGrp="1"/>
          </p:cNvSpPr>
          <p:nvPr>
            <p:ph idx="1"/>
          </p:nvPr>
        </p:nvSpPr>
        <p:spPr>
          <a:xfrm>
            <a:off x="1763688" y="1412776"/>
            <a:ext cx="6923112" cy="4709160"/>
          </a:xfrm>
        </p:spPr>
        <p:txBody>
          <a:bodyPr>
            <a:normAutofit/>
          </a:bodyPr>
          <a:lstStyle/>
          <a:p>
            <a:pPr marL="813816" lvl="2" indent="-411480" algn="just">
              <a:buClr>
                <a:schemeClr val="tx1">
                  <a:shade val="95000"/>
                </a:schemeClr>
              </a:buClr>
              <a:buSzPct val="65000"/>
              <a:buFont typeface="Wingdings 2"/>
              <a:buChar char=""/>
            </a:pPr>
            <a:r>
              <a:rPr lang="ru-RU" sz="1600" dirty="0" smtClean="0">
                <a:solidFill>
                  <a:srgbClr val="FF0000"/>
                </a:solidFill>
                <a:effectLst>
                  <a:outerShdw blurRad="38100" dist="38100" dir="2700000" algn="tl">
                    <a:srgbClr val="000000">
                      <a:alpha val="43137"/>
                    </a:srgbClr>
                  </a:outerShdw>
                </a:effectLst>
                <a:latin typeface="Arial Black" pitchFamily="34" charset="0"/>
              </a:rPr>
              <a:t>      Профессор Якутского государственного университета им. М. К. Аммосова, академик Академии духовности, Учитель учителей, член Совета по русскому языку при Президенте (1995 – 2000 гг.), член Совета по русскому языку при Правительстве РФ (с 2001 г.), заместитель председателя Совета по языковой политике при Президенте РС (Я), заслуженный деятель науки ЯАССР, лауреат Государственной премии  РС (Я) в области науки и техники, отмечен медалью «За заслуги в развитии науки РС (Я)», лауреат премии союза журналистов РС (Я), отличник высшей школы СССР, лауреат республиканской премии им. Кирилла и Мефодия, орденоносец, награжден 13 медалями, Знаками отличия РС (Я) «370 лет Якутия с Россией», «Гражданская доблесть», почетный гражданин  г. Якутска, лауреат народной премии «</a:t>
            </a:r>
            <a:r>
              <a:rPr lang="ru-RU" sz="1600" dirty="0" err="1" smtClean="0">
                <a:solidFill>
                  <a:srgbClr val="FF0000"/>
                </a:solidFill>
                <a:effectLst>
                  <a:outerShdw blurRad="38100" dist="38100" dir="2700000" algn="tl">
                    <a:srgbClr val="000000">
                      <a:alpha val="43137"/>
                    </a:srgbClr>
                  </a:outerShdw>
                </a:effectLst>
                <a:latin typeface="Arial Black" pitchFamily="34" charset="0"/>
              </a:rPr>
              <a:t>Якутянин</a:t>
            </a:r>
            <a:r>
              <a:rPr lang="ru-RU" sz="1600" dirty="0" smtClean="0">
                <a:solidFill>
                  <a:srgbClr val="FF0000"/>
                </a:solidFill>
                <a:effectLst>
                  <a:outerShdw blurRad="38100" dist="38100" dir="2700000" algn="tl">
                    <a:srgbClr val="000000">
                      <a:alpha val="43137"/>
                    </a:srgbClr>
                  </a:outerShdw>
                </a:effectLst>
                <a:latin typeface="Arial Black" pitchFamily="34" charset="0"/>
              </a:rPr>
              <a:t> года» (2012 г.).</a:t>
            </a:r>
          </a:p>
          <a:p>
            <a:pPr algn="just"/>
            <a:endParaRPr lang="ru-RU" dirty="0"/>
          </a:p>
        </p:txBody>
      </p:sp>
      <p:pic>
        <p:nvPicPr>
          <p:cNvPr id="4" name="Picture 2" descr="C:\Documents and Settings\slepcovaas\Рабочий стол\уроки\САМСОНОВ\фото\нг3.jpg"/>
          <p:cNvPicPr>
            <a:picLocks noChangeAspect="1" noChangeArrowheads="1"/>
          </p:cNvPicPr>
          <p:nvPr/>
        </p:nvPicPr>
        <p:blipFill>
          <a:blip r:embed="rId2" cstate="print"/>
          <a:srcRect/>
          <a:stretch>
            <a:fillRect/>
          </a:stretch>
        </p:blipFill>
        <p:spPr bwMode="auto">
          <a:xfrm>
            <a:off x="179512" y="1772816"/>
            <a:ext cx="1872208" cy="216024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068960"/>
            <a:ext cx="8964488" cy="3528392"/>
          </a:xfrm>
        </p:spPr>
        <p:txBody>
          <a:bodyPr>
            <a:normAutofit fontScale="85000" lnSpcReduction="20000"/>
          </a:bodyPr>
          <a:lstStyle/>
          <a:p>
            <a:pPr algn="ctr">
              <a:buNone/>
            </a:pPr>
            <a:r>
              <a:rPr lang="sah-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Умер </a:t>
            </a: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Никола</a:t>
            </a:r>
            <a:r>
              <a:rPr lang="sah-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й</a:t>
            </a: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 Георгиевич</a:t>
            </a:r>
            <a:r>
              <a:rPr lang="sah-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 28 мая – </a:t>
            </a:r>
          </a:p>
          <a:p>
            <a:pPr algn="ctr">
              <a:buNone/>
            </a:pPr>
            <a:r>
              <a:rPr lang="sah-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как человек, стоящий на страже мира, </a:t>
            </a:r>
          </a:p>
          <a:p>
            <a:pPr algn="ctr">
              <a:buNone/>
            </a:pPr>
            <a:r>
              <a:rPr lang="sah-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на страже родного языка – </a:t>
            </a:r>
          </a:p>
          <a:p>
            <a:pPr algn="ctr">
              <a:buNone/>
            </a:pPr>
            <a:r>
              <a:rPr lang="sah-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в День пограничника.</a:t>
            </a:r>
            <a:endPar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endParaRPr>
          </a:p>
          <a:p>
            <a:pPr algn="ctr">
              <a:buNone/>
            </a:pP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Николая Георгиевича знали многие, </a:t>
            </a:r>
          </a:p>
          <a:p>
            <a:pPr algn="ctr">
              <a:buNone/>
            </a:pP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он был любимым преподавателем </a:t>
            </a:r>
          </a:p>
          <a:p>
            <a:pPr algn="ctr">
              <a:buNone/>
            </a:pP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для многих поколений студентов. </a:t>
            </a:r>
          </a:p>
          <a:p>
            <a:pPr algn="ctr">
              <a:buNone/>
            </a:pP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В наших сердцах останется </a:t>
            </a:r>
          </a:p>
          <a:p>
            <a:pPr algn="ctr">
              <a:buNone/>
            </a:pP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добрая </a:t>
            </a: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память о </a:t>
            </a:r>
            <a:r>
              <a:rPr lang="ru-RU"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нем.</a:t>
            </a:r>
            <a:endParaRPr lang="ru-RU" b="1" dirty="0">
              <a:solidFill>
                <a:srgbClr val="FF0000"/>
              </a:solidFill>
              <a:effectLst>
                <a:outerShdw blurRad="38100" dist="38100" dir="2700000" algn="tl">
                  <a:srgbClr val="000000">
                    <a:alpha val="43137"/>
                  </a:srgbClr>
                </a:outerShdw>
              </a:effectLst>
              <a:latin typeface="Tahoma" pitchFamily="34" charset="0"/>
              <a:cs typeface="Tahoma" pitchFamily="34" charset="0"/>
            </a:endParaRPr>
          </a:p>
        </p:txBody>
      </p:sp>
      <p:pic>
        <p:nvPicPr>
          <p:cNvPr id="7171" name="Picture 3" descr="C:\Documents and Settings\slepcovaas\Рабочий стол\уроки\САМСОНОВ\фото\1273023762_samsonov[1].jpg"/>
          <p:cNvPicPr>
            <a:picLocks noChangeAspect="1" noChangeArrowheads="1"/>
          </p:cNvPicPr>
          <p:nvPr/>
        </p:nvPicPr>
        <p:blipFill>
          <a:blip r:embed="rId2" cstate="print"/>
          <a:srcRect/>
          <a:stretch>
            <a:fillRect/>
          </a:stretch>
        </p:blipFill>
        <p:spPr bwMode="auto">
          <a:xfrm>
            <a:off x="3419872" y="404664"/>
            <a:ext cx="2232248" cy="224471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507288" cy="1143000"/>
          </a:xfrm>
        </p:spPr>
        <p:txBody>
          <a:bodyPr>
            <a:normAutofit/>
          </a:bodyPr>
          <a:lstStyle/>
          <a:p>
            <a:r>
              <a:rPr lang="ru-RU" dirty="0" smtClean="0">
                <a:solidFill>
                  <a:srgbClr val="FFFF00"/>
                </a:solidFill>
                <a:effectLst/>
              </a:rPr>
              <a:t>Разведчик из Якутии</a:t>
            </a:r>
            <a:endParaRPr lang="ru-RU" dirty="0">
              <a:solidFill>
                <a:srgbClr val="FFFF00"/>
              </a:solidFill>
              <a:effectLst/>
            </a:endParaRPr>
          </a:p>
        </p:txBody>
      </p:sp>
      <p:sp>
        <p:nvSpPr>
          <p:cNvPr id="3" name="Содержимое 2"/>
          <p:cNvSpPr>
            <a:spLocks noGrp="1"/>
          </p:cNvSpPr>
          <p:nvPr>
            <p:ph idx="1"/>
          </p:nvPr>
        </p:nvSpPr>
        <p:spPr>
          <a:xfrm>
            <a:off x="2123728" y="1052736"/>
            <a:ext cx="6840760" cy="5285224"/>
          </a:xfrm>
        </p:spPr>
        <p:txBody>
          <a:bodyPr>
            <a:normAutofit fontScale="85000" lnSpcReduction="10000"/>
          </a:bodyPr>
          <a:lstStyle/>
          <a:p>
            <a:pPr algn="just"/>
            <a:r>
              <a:rPr lang="ru-RU" dirty="0" smtClean="0">
                <a:latin typeface="Tahoma" pitchFamily="34" charset="0"/>
                <a:cs typeface="Tahoma" pitchFamily="34" charset="0"/>
              </a:rPr>
              <a:t>		</a:t>
            </a:r>
            <a:r>
              <a:rPr lang="ru-RU"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Николай Георгиевич Самсонов родился 23 июля 1925 года в с. Аммосовка Нюрбинского района в семье учителей.</a:t>
            </a:r>
          </a:p>
          <a:p>
            <a:pPr algn="just"/>
            <a:r>
              <a:rPr lang="ru-RU"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	В мае 1943 года, будучи студентом Якутского учительского института, ушел защищать Родину.</a:t>
            </a:r>
          </a:p>
          <a:p>
            <a:pPr algn="just"/>
            <a:r>
              <a:rPr lang="ru-RU"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	В составе 96-го отдельного истребительно-противотанкового батальона 7-го механизированного Краснознаменного ордена Суворова корпуса II-го Украинского фронта рядовой Самсонов прошел боевой путь по горам и долинам Румынии, по равнинам Венгрии, по городам и селам Болгарии, по населенным пунктам Чехословакии и Австрии. Был фронтовым разведчиком. Имеет благодарности от Верховного Главнокомандующего, значок "Отличный разведчик". </a:t>
            </a:r>
          </a:p>
          <a:p>
            <a:pPr algn="just">
              <a:buNone/>
            </a:pPr>
            <a:endParaRPr lang="ru-RU" sz="2600" b="1" dirty="0">
              <a:solidFill>
                <a:srgbClr val="FF0000"/>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179512" y="1124744"/>
            <a:ext cx="2376264" cy="2898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507288" cy="1143000"/>
          </a:xfrm>
        </p:spPr>
        <p:txBody>
          <a:bodyPr>
            <a:normAutofit/>
          </a:bodyPr>
          <a:lstStyle/>
          <a:p>
            <a:r>
              <a:rPr lang="ru-RU" dirty="0" smtClean="0">
                <a:solidFill>
                  <a:srgbClr val="FFFF00"/>
                </a:solidFill>
                <a:effectLst/>
              </a:rPr>
              <a:t>Значок «Отличный разведчик»</a:t>
            </a:r>
            <a:endParaRPr lang="ru-RU" dirty="0">
              <a:solidFill>
                <a:srgbClr val="FFFF00"/>
              </a:solidFill>
              <a:effectLst/>
            </a:endParaRPr>
          </a:p>
        </p:txBody>
      </p:sp>
      <p:sp>
        <p:nvSpPr>
          <p:cNvPr id="3" name="Содержимое 2"/>
          <p:cNvSpPr>
            <a:spLocks noGrp="1"/>
          </p:cNvSpPr>
          <p:nvPr>
            <p:ph idx="1"/>
          </p:nvPr>
        </p:nvSpPr>
        <p:spPr>
          <a:xfrm>
            <a:off x="1331640" y="332656"/>
            <a:ext cx="7812360" cy="5285224"/>
          </a:xfrm>
        </p:spPr>
        <p:txBody>
          <a:bodyPr>
            <a:normAutofit fontScale="25000" lnSpcReduction="20000"/>
          </a:bodyPr>
          <a:lstStyle/>
          <a:p>
            <a:pPr algn="ctr">
              <a:buNone/>
            </a:pPr>
            <a:r>
              <a:rPr lang="ru-RU" sz="8000" dirty="0" smtClean="0">
                <a:latin typeface="Tahoma" pitchFamily="34" charset="0"/>
                <a:cs typeface="Tahoma" pitchFamily="34" charset="0"/>
              </a:rPr>
              <a:t>	</a:t>
            </a:r>
            <a:r>
              <a:rPr lang="ru-RU" sz="8000" dirty="0" smtClean="0"/>
              <a:t> </a:t>
            </a:r>
            <a:endParaRPr lang="sah-RU" sz="8000" dirty="0" smtClean="0"/>
          </a:p>
          <a:p>
            <a:pPr algn="just">
              <a:buNone/>
            </a:pPr>
            <a:r>
              <a:rPr lang="sah-RU" sz="8000" dirty="0" smtClean="0"/>
              <a:t>	</a:t>
            </a:r>
          </a:p>
          <a:p>
            <a:pPr algn="just">
              <a:buNone/>
            </a:pPr>
            <a:r>
              <a:rPr lang="sah-RU" sz="5100" dirty="0" smtClean="0">
                <a:latin typeface="+mj-lt"/>
              </a:rPr>
              <a:t>		</a:t>
            </a:r>
            <a:r>
              <a:rPr lang="ru-RU" sz="7400" dirty="0" smtClean="0">
                <a:solidFill>
                  <a:srgbClr val="0B15E5"/>
                </a:solidFill>
                <a:effectLst>
                  <a:outerShdw blurRad="38100" dist="38100" dir="2700000" algn="tl">
                    <a:srgbClr val="000000">
                      <a:alpha val="43137"/>
                    </a:srgbClr>
                  </a:outerShdw>
                </a:effectLst>
                <a:latin typeface="+mj-lt"/>
              </a:rPr>
              <a:t>Учреждён Указом Президиума Верховного Совета СССР от 10 марта 1943г. Положение о знаке (значке) утверждено приказом наркома обороны несколько позже.</a:t>
            </a:r>
            <a:br>
              <a:rPr lang="ru-RU" sz="7400" dirty="0" smtClean="0">
                <a:solidFill>
                  <a:srgbClr val="0B15E5"/>
                </a:solidFill>
                <a:effectLst>
                  <a:outerShdw blurRad="38100" dist="38100" dir="2700000" algn="tl">
                    <a:srgbClr val="000000">
                      <a:alpha val="43137"/>
                    </a:srgbClr>
                  </a:outerShdw>
                </a:effectLst>
                <a:latin typeface="+mj-lt"/>
              </a:rPr>
            </a:br>
            <a:r>
              <a:rPr lang="sah-RU" sz="7400" dirty="0" smtClean="0">
                <a:solidFill>
                  <a:srgbClr val="0B15E5"/>
                </a:solidFill>
                <a:effectLst>
                  <a:outerShdw blurRad="38100" dist="38100" dir="2700000" algn="tl">
                    <a:srgbClr val="000000">
                      <a:alpha val="43137"/>
                    </a:srgbClr>
                  </a:outerShdw>
                </a:effectLst>
                <a:latin typeface="+mj-lt"/>
              </a:rPr>
              <a:t>	</a:t>
            </a:r>
            <a:r>
              <a:rPr lang="ru-RU" sz="7400" dirty="0" smtClean="0">
                <a:solidFill>
                  <a:srgbClr val="0B15E5"/>
                </a:solidFill>
                <a:effectLst>
                  <a:outerShdw blurRad="38100" dist="38100" dir="2700000" algn="tl">
                    <a:srgbClr val="000000">
                      <a:alpha val="43137"/>
                    </a:srgbClr>
                  </a:outerShdw>
                </a:effectLst>
                <a:latin typeface="+mj-lt"/>
              </a:rPr>
              <a:t>Знаком (значком) награждались лица рядового и младшего начальствующего состава Красной Армии, систематически показывающие высокие образцы:</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выполнения заданий командования при ведении разведки боем; </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добывание данных, раскрывающих местонахождение, состав, группировку, характер действий, огневую систему, намерения и боеспособность противника, образцов вооружения, боеприпасов и других боевых материалов;</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захвата контрольных пленных противника;</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своевременной доставки данных командованию;</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взаимной выручки и помощи в бою;</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дерзких, смелых действий, наносящих противнику урон меньшими силами;</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отличного содержания и сбережения вооружения, разведывательного оснащения и имущества;</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поддержания непрерывной связи с действующими разведывательными органами.</a:t>
            </a:r>
            <a:br>
              <a:rPr lang="ru-RU" sz="7400" dirty="0" smtClean="0">
                <a:solidFill>
                  <a:srgbClr val="0B15E5"/>
                </a:solidFill>
                <a:effectLst>
                  <a:outerShdw blurRad="38100" dist="38100" dir="2700000" algn="tl">
                    <a:srgbClr val="000000">
                      <a:alpha val="43137"/>
                    </a:srgbClr>
                  </a:outerShdw>
                </a:effectLst>
                <a:latin typeface="+mj-lt"/>
              </a:rPr>
            </a:br>
            <a:r>
              <a:rPr lang="ru-RU" sz="7400" dirty="0" smtClean="0">
                <a:solidFill>
                  <a:srgbClr val="0B15E5"/>
                </a:solidFill>
                <a:effectLst>
                  <a:outerShdw blurRad="38100" dist="38100" dir="2700000" algn="tl">
                    <a:srgbClr val="000000">
                      <a:alpha val="43137"/>
                    </a:srgbClr>
                  </a:outerShdw>
                </a:effectLst>
                <a:latin typeface="+mj-lt"/>
              </a:rPr>
              <a:t> </a:t>
            </a:r>
            <a:r>
              <a:rPr lang="ru-RU" sz="7400" dirty="0" smtClean="0">
                <a:solidFill>
                  <a:srgbClr val="0B15E5"/>
                </a:solidFill>
                <a:effectLst>
                  <a:outerShdw blurRad="38100" dist="38100" dir="2700000" algn="tl">
                    <a:srgbClr val="000000">
                      <a:alpha val="43137"/>
                    </a:srgbClr>
                  </a:outerShdw>
                </a:effectLst>
                <a:latin typeface="+mj-lt"/>
                <a:cs typeface="Tahoma" pitchFamily="34" charset="0"/>
              </a:rPr>
              <a:t>	</a:t>
            </a:r>
            <a:endParaRPr lang="ru-RU" sz="7400" b="1" dirty="0">
              <a:solidFill>
                <a:srgbClr val="0B15E5"/>
              </a:solidFill>
              <a:effectLst>
                <a:outerShdw blurRad="38100" dist="38100" dir="2700000" algn="tl">
                  <a:srgbClr val="000000">
                    <a:alpha val="43137"/>
                  </a:srgbClr>
                </a:outerShdw>
              </a:effectLst>
              <a:latin typeface="+mj-lt"/>
            </a:endParaRPr>
          </a:p>
        </p:txBody>
      </p:sp>
      <p:pic>
        <p:nvPicPr>
          <p:cNvPr id="6" name="Рисунок 5" descr="Знак “Отличный разведчик”"/>
          <p:cNvPicPr/>
          <p:nvPr/>
        </p:nvPicPr>
        <p:blipFill>
          <a:blip r:embed="rId2" cstate="print"/>
          <a:srcRect/>
          <a:stretch>
            <a:fillRect/>
          </a:stretch>
        </p:blipFill>
        <p:spPr bwMode="auto">
          <a:xfrm>
            <a:off x="251520" y="1268760"/>
            <a:ext cx="1619672"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solidFill>
                  <a:srgbClr val="FFFF00"/>
                </a:solidFill>
              </a:rPr>
              <a:t>История военной разведки</a:t>
            </a:r>
            <a:endParaRPr lang="ru-RU" dirty="0">
              <a:solidFill>
                <a:srgbClr val="FFFF00"/>
              </a:solidFill>
            </a:endParaRPr>
          </a:p>
        </p:txBody>
      </p:sp>
      <p:sp>
        <p:nvSpPr>
          <p:cNvPr id="3" name="Содержимое 2"/>
          <p:cNvSpPr>
            <a:spLocks noGrp="1"/>
          </p:cNvSpPr>
          <p:nvPr>
            <p:ph idx="1"/>
          </p:nvPr>
        </p:nvSpPr>
        <p:spPr>
          <a:xfrm>
            <a:off x="0" y="1124744"/>
            <a:ext cx="8686800" cy="4709160"/>
          </a:xfrm>
        </p:spPr>
        <p:txBody>
          <a:bodyPr>
            <a:normAutofit fontScale="25000" lnSpcReduction="20000"/>
          </a:bodyPr>
          <a:lstStyle/>
          <a:p>
            <a:pPr algn="just"/>
            <a:r>
              <a:rPr lang="ru-RU" dirty="0" smtClean="0">
                <a:solidFill>
                  <a:srgbClr val="FF0000"/>
                </a:solidFill>
                <a:effectLst>
                  <a:outerShdw blurRad="38100" dist="38100" dir="2700000" algn="tl">
                    <a:srgbClr val="000000">
                      <a:alpha val="43137"/>
                    </a:srgbClr>
                  </a:outerShdw>
                </a:effectLst>
                <a:latin typeface="Arial Black" pitchFamily="34" charset="0"/>
              </a:rPr>
              <a:t>        </a:t>
            </a:r>
            <a:r>
              <a:rPr lang="ru-RU" sz="6400" dirty="0" smtClean="0">
                <a:solidFill>
                  <a:srgbClr val="FF0000"/>
                </a:solidFill>
                <a:effectLst>
                  <a:outerShdw blurRad="38100" dist="38100" dir="2700000" algn="tl">
                    <a:srgbClr val="000000">
                      <a:alpha val="43137"/>
                    </a:srgbClr>
                  </a:outerShdw>
                </a:effectLst>
                <a:latin typeface="Arial Black" pitchFamily="34" charset="0"/>
              </a:rPr>
              <a:t>Еще во времена походов русского войска на Константинополь использовались агентурные данные, добытые различными путями. Пути эти были самыми разнообразными: от допросов плененных воинов противника, до бесед с местными жителями и результатов дозоров. </a:t>
            </a:r>
          </a:p>
          <a:p>
            <a:pPr algn="just">
              <a:buNone/>
            </a:pPr>
            <a:endParaRPr lang="ru-RU" sz="6400" dirty="0" smtClean="0">
              <a:solidFill>
                <a:srgbClr val="FF0000"/>
              </a:solidFill>
              <a:effectLst>
                <a:outerShdw blurRad="38100" dist="38100" dir="2700000" algn="tl">
                  <a:srgbClr val="000000">
                    <a:alpha val="43137"/>
                  </a:srgbClr>
                </a:outerShdw>
              </a:effectLst>
              <a:latin typeface="Arial Black" pitchFamily="34" charset="0"/>
            </a:endParaRPr>
          </a:p>
          <a:p>
            <a:pPr algn="just"/>
            <a:r>
              <a:rPr lang="ru-RU" sz="6400" dirty="0" smtClean="0">
                <a:solidFill>
                  <a:srgbClr val="FF0000"/>
                </a:solidFill>
                <a:effectLst>
                  <a:outerShdw blurRad="38100" dist="38100" dir="2700000" algn="tl">
                    <a:srgbClr val="000000">
                      <a:alpha val="43137"/>
                    </a:srgbClr>
                  </a:outerShdw>
                </a:effectLst>
                <a:latin typeface="Arial Black" pitchFamily="34" charset="0"/>
              </a:rPr>
              <a:t>        В период раздробленности Руси военная разведка была жизненно необходимой – она позволяла князьям заранее готовить свои дружины, и давать достойный отпор недругам и завоевателям: сначала хазарам, печенегам, половцам, а потом монголо-татарам, немцам, литовцам, полякам и всем, кто на нас нападал!</a:t>
            </a:r>
          </a:p>
          <a:p>
            <a:pPr algn="just">
              <a:buNone/>
            </a:pPr>
            <a:endParaRPr lang="ru-RU" sz="6400" dirty="0" smtClean="0">
              <a:solidFill>
                <a:srgbClr val="FF0000"/>
              </a:solidFill>
              <a:effectLst>
                <a:outerShdw blurRad="38100" dist="38100" dir="2700000" algn="tl">
                  <a:srgbClr val="000000">
                    <a:alpha val="43137"/>
                  </a:srgbClr>
                </a:outerShdw>
              </a:effectLst>
              <a:latin typeface="Arial Black" pitchFamily="34" charset="0"/>
            </a:endParaRPr>
          </a:p>
          <a:p>
            <a:pPr algn="just"/>
            <a:r>
              <a:rPr lang="ru-RU" sz="6400" dirty="0" smtClean="0">
                <a:latin typeface="Arial Black" pitchFamily="34" charset="0"/>
              </a:rPr>
              <a:t> 	   </a:t>
            </a:r>
            <a:r>
              <a:rPr lang="ru-RU" sz="6400" dirty="0" smtClean="0">
                <a:solidFill>
                  <a:srgbClr val="FF0000"/>
                </a:solidFill>
                <a:effectLst>
                  <a:outerShdw blurRad="38100" dist="38100" dir="2700000" algn="tl">
                    <a:srgbClr val="000000">
                      <a:alpha val="43137"/>
                    </a:srgbClr>
                  </a:outerShdw>
                </a:effectLst>
                <a:latin typeface="Arial Black" pitchFamily="34" charset="0"/>
              </a:rPr>
              <a:t>Первые органы, отвечавшие за разведку, появляются в России в XVI веке. Благодаря их деятельности возросла осведомленность руководства государства о замыслах и намерениях противника. </a:t>
            </a:r>
          </a:p>
          <a:p>
            <a:pPr algn="just"/>
            <a:endParaRPr lang="ru-RU" sz="6400" dirty="0" smtClean="0">
              <a:solidFill>
                <a:srgbClr val="FF0000"/>
              </a:solidFill>
              <a:effectLst>
                <a:outerShdw blurRad="38100" dist="38100" dir="2700000" algn="tl">
                  <a:srgbClr val="000000">
                    <a:alpha val="43137"/>
                  </a:srgbClr>
                </a:outerShdw>
              </a:effectLst>
              <a:latin typeface="Arial Black" pitchFamily="34" charset="0"/>
            </a:endParaRPr>
          </a:p>
          <a:p>
            <a:pPr algn="just"/>
            <a:r>
              <a:rPr lang="ru-RU" sz="6400" dirty="0" smtClean="0">
                <a:solidFill>
                  <a:srgbClr val="FF0000"/>
                </a:solidFill>
                <a:effectLst>
                  <a:outerShdw blurRad="38100" dist="38100" dir="2700000" algn="tl">
                    <a:srgbClr val="000000">
                      <a:alpha val="43137"/>
                    </a:srgbClr>
                  </a:outerShdw>
                </a:effectLst>
                <a:latin typeface="Arial Black" pitchFamily="34" charset="0"/>
              </a:rPr>
              <a:t>        При государе Алексее Михайловиче был основан Приказ тайных дел, где сосредотачивается управление разведкой. </a:t>
            </a:r>
          </a:p>
          <a:p>
            <a:pPr algn="just">
              <a:buNone/>
            </a:pPr>
            <a:endParaRPr lang="ru-RU" sz="6400" dirty="0" smtClean="0">
              <a:solidFill>
                <a:srgbClr val="FF0000"/>
              </a:solidFill>
              <a:effectLst>
                <a:outerShdw blurRad="38100" dist="38100" dir="2700000" algn="tl">
                  <a:srgbClr val="000000">
                    <a:alpha val="43137"/>
                  </a:srgbClr>
                </a:outerShdw>
              </a:effectLst>
              <a:latin typeface="Arial Black" pitchFamily="34" charset="0"/>
            </a:endParaRPr>
          </a:p>
          <a:p>
            <a:pPr algn="just"/>
            <a:r>
              <a:rPr lang="ru-RU" sz="6400" dirty="0" smtClean="0">
                <a:solidFill>
                  <a:srgbClr val="FF0000"/>
                </a:solidFill>
                <a:effectLst>
                  <a:outerShdw blurRad="38100" dist="38100" dir="2700000" algn="tl">
                    <a:srgbClr val="000000">
                      <a:alpha val="43137"/>
                    </a:srgbClr>
                  </a:outerShdw>
                </a:effectLst>
                <a:latin typeface="Arial Black" pitchFamily="34" charset="0"/>
              </a:rPr>
              <a:t>        При Петре I продолжалась работа, начатая его отцом. В воинском уставе 1716 г. Петр I впервые подводит законодательную и правовую базу под деятельность разведки, обозначив права и обязанности разведчиков.</a:t>
            </a:r>
            <a:endParaRPr lang="ru-RU" sz="64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solidFill>
                  <a:srgbClr val="FFFF00"/>
                </a:solidFill>
              </a:rPr>
              <a:t>История военной разведки</a:t>
            </a:r>
            <a:endParaRPr lang="ru-RU" dirty="0"/>
          </a:p>
        </p:txBody>
      </p:sp>
      <p:sp>
        <p:nvSpPr>
          <p:cNvPr id="3" name="Содержимое 2"/>
          <p:cNvSpPr>
            <a:spLocks noGrp="1"/>
          </p:cNvSpPr>
          <p:nvPr>
            <p:ph idx="1"/>
          </p:nvPr>
        </p:nvSpPr>
        <p:spPr>
          <a:xfrm>
            <a:off x="251520" y="836712"/>
            <a:ext cx="8229600" cy="5832648"/>
          </a:xfrm>
        </p:spPr>
        <p:txBody>
          <a:bodyPr>
            <a:noAutofit/>
          </a:bodyPr>
          <a:lstStyle/>
          <a:p>
            <a:pPr algn="just">
              <a:buNone/>
            </a:pPr>
            <a:endParaRPr lang="ru-RU" sz="1800" dirty="0" smtClean="0">
              <a:solidFill>
                <a:srgbClr val="FF0000"/>
              </a:solidFill>
              <a:effectLst>
                <a:outerShdw blurRad="38100" dist="38100" dir="2700000" algn="tl">
                  <a:srgbClr val="000000">
                    <a:alpha val="43137"/>
                  </a:srgbClr>
                </a:outerShdw>
              </a:effectLst>
              <a:latin typeface="Arial Black" pitchFamily="34" charset="0"/>
            </a:endParaRPr>
          </a:p>
          <a:p>
            <a:pPr algn="just"/>
            <a:r>
              <a:rPr lang="ru-RU" sz="1800" dirty="0" smtClean="0">
                <a:solidFill>
                  <a:srgbClr val="FF0000"/>
                </a:solidFill>
                <a:effectLst>
                  <a:outerShdw blurRad="38100" dist="38100" dir="2700000" algn="tl">
                    <a:srgbClr val="000000">
                      <a:alpha val="43137"/>
                    </a:srgbClr>
                  </a:outerShdw>
                </a:effectLst>
                <a:latin typeface="Arial Black" pitchFamily="34" charset="0"/>
              </a:rPr>
              <a:t>      </a:t>
            </a:r>
            <a:r>
              <a:rPr lang="ru-RU" sz="1600" dirty="0" smtClean="0">
                <a:solidFill>
                  <a:srgbClr val="FF0000"/>
                </a:solidFill>
                <a:effectLst>
                  <a:outerShdw blurRad="38100" dist="38100" dir="2700000" algn="tl">
                    <a:srgbClr val="000000">
                      <a:alpha val="43137"/>
                    </a:srgbClr>
                  </a:outerShdw>
                </a:effectLst>
                <a:latin typeface="Arial Black" pitchFamily="34" charset="0"/>
              </a:rPr>
              <a:t>Одним из основных этапов в создании разведки стал 1810 год, когда появился специальный разведывательный орган - «Экспедиция секретных дел при военном министерстве», впоследствии сыгравший важную роль в войне 1812 года.</a:t>
            </a:r>
          </a:p>
          <a:p>
            <a:r>
              <a:rPr lang="ru-RU" sz="1600" dirty="0" smtClean="0">
                <a:solidFill>
                  <a:srgbClr val="FF0000"/>
                </a:solidFill>
                <a:effectLst>
                  <a:outerShdw blurRad="38100" dist="38100" dir="2700000" algn="tl">
                    <a:srgbClr val="000000">
                      <a:alpha val="43137"/>
                    </a:srgbClr>
                  </a:outerShdw>
                </a:effectLst>
                <a:latin typeface="Arial Black" pitchFamily="34" charset="0"/>
              </a:rPr>
              <a:t>        Это ведомство в начале 1812-го получает новое название: Особенная канцелярия.</a:t>
            </a:r>
          </a:p>
          <a:p>
            <a:pPr>
              <a:buNone/>
            </a:pPr>
            <a:endParaRPr lang="ru-RU" sz="1600" dirty="0" smtClean="0">
              <a:solidFill>
                <a:srgbClr val="FF0000"/>
              </a:solidFill>
              <a:effectLst>
                <a:outerShdw blurRad="38100" dist="38100" dir="2700000" algn="tl">
                  <a:srgbClr val="000000">
                    <a:alpha val="43137"/>
                  </a:srgbClr>
                </a:outerShdw>
              </a:effectLst>
              <a:latin typeface="Arial Black" pitchFamily="34" charset="0"/>
            </a:endParaRPr>
          </a:p>
          <a:p>
            <a:pPr algn="just">
              <a:buNone/>
            </a:pPr>
            <a:r>
              <a:rPr lang="ru-RU" sz="1600" dirty="0" smtClean="0">
                <a:solidFill>
                  <a:srgbClr val="0B15E5"/>
                </a:solidFill>
                <a:effectLst>
                  <a:outerShdw blurRad="38100" dist="38100" dir="2700000" algn="tl">
                    <a:srgbClr val="000000">
                      <a:alpha val="43137"/>
                    </a:srgbClr>
                  </a:outerShdw>
                </a:effectLst>
                <a:latin typeface="Arial Black" pitchFamily="34" charset="0"/>
              </a:rPr>
              <a:t>Впервые в истории в </a:t>
            </a:r>
            <a:r>
              <a:rPr lang="en-US" sz="1600" dirty="0" smtClean="0">
                <a:solidFill>
                  <a:srgbClr val="0B15E5"/>
                </a:solidFill>
                <a:effectLst>
                  <a:outerShdw blurRad="38100" dist="38100" dir="2700000" algn="tl">
                    <a:srgbClr val="000000">
                      <a:alpha val="43137"/>
                    </a:srgbClr>
                  </a:outerShdw>
                </a:effectLst>
                <a:latin typeface="Arial Black" pitchFamily="34" charset="0"/>
              </a:rPr>
              <a:t>XIX </a:t>
            </a:r>
            <a:r>
              <a:rPr lang="ru-RU" sz="1600" dirty="0" smtClean="0">
                <a:solidFill>
                  <a:srgbClr val="0B15E5"/>
                </a:solidFill>
                <a:effectLst>
                  <a:outerShdw blurRad="38100" dist="38100" dir="2700000" algn="tl">
                    <a:srgbClr val="000000">
                      <a:alpha val="43137"/>
                    </a:srgbClr>
                  </a:outerShdw>
                </a:effectLst>
                <a:latin typeface="Arial Black" pitchFamily="34" charset="0"/>
              </a:rPr>
              <a:t>в. появляются слова о том, какие направления деятельности являются приоритетными для этого прообраза современного разведывательного ведомства:</a:t>
            </a:r>
          </a:p>
          <a:p>
            <a:r>
              <a:rPr lang="ru-RU" sz="1600" dirty="0" smtClean="0">
                <a:solidFill>
                  <a:srgbClr val="FF0000"/>
                </a:solidFill>
                <a:effectLst>
                  <a:outerShdw blurRad="38100" dist="38100" dir="2700000" algn="tl">
                    <a:srgbClr val="000000">
                      <a:alpha val="43137"/>
                    </a:srgbClr>
                  </a:outerShdw>
                </a:effectLst>
                <a:latin typeface="Arial Black" pitchFamily="34" charset="0"/>
              </a:rPr>
              <a:t>стратегическая разведка, которая должна активно проводиться, в том числе, и на территории зарубежных государств;</a:t>
            </a:r>
          </a:p>
          <a:p>
            <a:r>
              <a:rPr lang="ru-RU" sz="1600" dirty="0" smtClean="0">
                <a:solidFill>
                  <a:srgbClr val="FF0000"/>
                </a:solidFill>
                <a:effectLst>
                  <a:outerShdw blurRad="38100" dist="38100" dir="2700000" algn="tl">
                    <a:srgbClr val="000000">
                      <a:alpha val="43137"/>
                    </a:srgbClr>
                  </a:outerShdw>
                </a:effectLst>
                <a:latin typeface="Arial Black" pitchFamily="34" charset="0"/>
              </a:rPr>
              <a:t>оперативная тактическая разведка, которая заключалась в сборе различного рода информации на рубежах страны;</a:t>
            </a:r>
          </a:p>
          <a:p>
            <a:r>
              <a:rPr lang="ru-RU" sz="1600" dirty="0" smtClean="0">
                <a:solidFill>
                  <a:srgbClr val="FF0000"/>
                </a:solidFill>
                <a:effectLst>
                  <a:outerShdw blurRad="38100" dist="38100" dir="2700000" algn="tl">
                    <a:srgbClr val="000000">
                      <a:alpha val="43137"/>
                    </a:srgbClr>
                  </a:outerShdw>
                </a:effectLst>
                <a:latin typeface="Arial Black" pitchFamily="34" charset="0"/>
              </a:rPr>
              <a:t>контрразведка, то есть операции по обнаружению и ликвидации разведчиков других государств на территории Российской Империи.</a:t>
            </a:r>
            <a:br>
              <a:rPr lang="ru-RU" sz="1600" dirty="0" smtClean="0">
                <a:solidFill>
                  <a:srgbClr val="FF0000"/>
                </a:solidFill>
                <a:effectLst>
                  <a:outerShdw blurRad="38100" dist="38100" dir="2700000" algn="tl">
                    <a:srgbClr val="000000">
                      <a:alpha val="43137"/>
                    </a:srgbClr>
                  </a:outerShdw>
                </a:effectLst>
                <a:latin typeface="Arial Black" pitchFamily="34" charset="0"/>
              </a:rPr>
            </a:br>
            <a:endParaRPr lang="ru-RU" sz="1600" dirty="0" smtClean="0">
              <a:solidFill>
                <a:srgbClr val="FF0000"/>
              </a:solidFill>
              <a:effectLst>
                <a:outerShdw blurRad="38100" dist="38100" dir="2700000" algn="tl">
                  <a:srgbClr val="000000">
                    <a:alpha val="43137"/>
                  </a:srgbClr>
                </a:outerShdw>
              </a:effectLst>
              <a:latin typeface="Arial Black" pitchFamily="34" charset="0"/>
            </a:endParaRPr>
          </a:p>
          <a:p>
            <a:endParaRPr lang="ru-RU"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dirty="0" smtClean="0">
                <a:solidFill>
                  <a:srgbClr val="FFFF00"/>
                </a:solidFill>
              </a:rPr>
              <a:t>История военной разведки</a:t>
            </a:r>
            <a:endParaRPr lang="ru-RU" dirty="0"/>
          </a:p>
        </p:txBody>
      </p:sp>
      <p:sp>
        <p:nvSpPr>
          <p:cNvPr id="3" name="Содержимое 2"/>
          <p:cNvSpPr>
            <a:spLocks noGrp="1"/>
          </p:cNvSpPr>
          <p:nvPr>
            <p:ph idx="1"/>
          </p:nvPr>
        </p:nvSpPr>
        <p:spPr>
          <a:xfrm>
            <a:off x="0" y="1196752"/>
            <a:ext cx="8686800" cy="5661248"/>
          </a:xfrm>
        </p:spPr>
        <p:txBody>
          <a:bodyPr>
            <a:noAutofit/>
          </a:bodyPr>
          <a:lstStyle/>
          <a:p>
            <a:pPr algn="just"/>
            <a:r>
              <a:rPr lang="ru-RU" sz="1800" dirty="0" smtClean="0">
                <a:solidFill>
                  <a:srgbClr val="FF0000"/>
                </a:solidFill>
                <a:effectLst>
                  <a:outerShdw blurRad="38100" dist="38100" dir="2700000" algn="tl">
                    <a:srgbClr val="000000">
                      <a:alpha val="43137"/>
                    </a:srgbClr>
                  </a:outerShdw>
                </a:effectLst>
                <a:latin typeface="Arial Black" pitchFamily="34" charset="0"/>
              </a:rPr>
              <a:t>         </a:t>
            </a:r>
            <a:r>
              <a:rPr lang="ru-RU" sz="2000" dirty="0" smtClean="0">
                <a:solidFill>
                  <a:srgbClr val="FF0000"/>
                </a:solidFill>
                <a:effectLst>
                  <a:outerShdw blurRad="38100" dist="38100" dir="2700000" algn="tl">
                    <a:srgbClr val="000000">
                      <a:alpha val="43137"/>
                    </a:srgbClr>
                  </a:outerShdw>
                </a:effectLst>
                <a:latin typeface="Arial Black" pitchFamily="34" charset="0"/>
              </a:rPr>
              <a:t>Новый этап деятельности отечественной военной разведки начался 5 ноября 1918 года, когда было создано Регистрационное управление Полевого штаба Реввоенсовета Республики. </a:t>
            </a:r>
          </a:p>
          <a:p>
            <a:pPr algn="just"/>
            <a:r>
              <a:rPr lang="ru-RU" sz="2000" dirty="0" smtClean="0">
                <a:solidFill>
                  <a:srgbClr val="FF0000"/>
                </a:solidFill>
                <a:effectLst>
                  <a:outerShdw blurRad="38100" dist="38100" dir="2700000" algn="tl">
                    <a:srgbClr val="000000">
                      <a:alpha val="43137"/>
                    </a:srgbClr>
                  </a:outerShdw>
                </a:effectLst>
                <a:latin typeface="Arial Black" pitchFamily="34" charset="0"/>
              </a:rPr>
              <a:t>           Регистрационное управление (Региструпр) было образовано для координации усилий всех разведорганов армии: Военно-стратегического отдела Оперативного управления Всероссийского Главного штаба, Разведывательного отделения Оперативного отдела Наркомата по военным делам, Разведывательного отделения Оперативного управления Высшего военного совета.</a:t>
            </a:r>
          </a:p>
          <a:p>
            <a:pPr algn="just">
              <a:buNone/>
            </a:pPr>
            <a:r>
              <a:rPr lang="ru-RU" sz="2000" dirty="0" smtClean="0">
                <a:solidFill>
                  <a:srgbClr val="FF0000"/>
                </a:solidFill>
                <a:effectLst>
                  <a:outerShdw blurRad="38100" dist="38100" dir="2700000" algn="tl">
                    <a:srgbClr val="000000">
                      <a:alpha val="43137"/>
                    </a:srgbClr>
                  </a:outerShdw>
                </a:effectLst>
                <a:latin typeface="Arial Black" pitchFamily="34" charset="0"/>
              </a:rPr>
              <a:t>		     </a:t>
            </a:r>
            <a:r>
              <a:rPr lang="ru-RU" sz="2000" dirty="0" smtClean="0">
                <a:solidFill>
                  <a:srgbClr val="0B15E5"/>
                </a:solidFill>
                <a:effectLst>
                  <a:outerShdw blurRad="38100" dist="38100" dir="2700000" algn="tl">
                    <a:srgbClr val="000000">
                      <a:alpha val="43137"/>
                    </a:srgbClr>
                  </a:outerShdw>
                </a:effectLst>
                <a:latin typeface="Arial Black" pitchFamily="34" charset="0"/>
              </a:rPr>
              <a:t>С этого дня и ведет свою официальную историю Главное разведывательное управление Генштаба Вооруженных Сил РФ, которое является прямым преемником Региструпра. Именно поэтому 5 ноября считается Днем советской военной разведки.</a:t>
            </a:r>
          </a:p>
          <a:p>
            <a:pPr algn="just"/>
            <a:endParaRPr lang="ru-RU" sz="2000" dirty="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dirty="0" smtClean="0">
                <a:solidFill>
                  <a:srgbClr val="FFFF00"/>
                </a:solidFill>
              </a:rPr>
              <a:t>История военной разведки</a:t>
            </a:r>
            <a:endParaRPr lang="ru-RU" dirty="0">
              <a:solidFill>
                <a:srgbClr val="FFFF00"/>
              </a:solidFill>
            </a:endParaRPr>
          </a:p>
        </p:txBody>
      </p:sp>
      <p:sp>
        <p:nvSpPr>
          <p:cNvPr id="3" name="Содержимое 2"/>
          <p:cNvSpPr>
            <a:spLocks noGrp="1"/>
          </p:cNvSpPr>
          <p:nvPr>
            <p:ph idx="1"/>
          </p:nvPr>
        </p:nvSpPr>
        <p:spPr>
          <a:xfrm>
            <a:off x="0" y="1196752"/>
            <a:ext cx="8686800" cy="5257800"/>
          </a:xfrm>
        </p:spPr>
        <p:txBody>
          <a:bodyPr>
            <a:normAutofit fontScale="47500" lnSpcReduction="20000"/>
          </a:bodyPr>
          <a:lstStyle/>
          <a:p>
            <a:pPr algn="just"/>
            <a:r>
              <a:rPr lang="ru-RU" dirty="0" smtClean="0">
                <a:solidFill>
                  <a:srgbClr val="FF0000"/>
                </a:solidFill>
                <a:effectLst>
                  <a:outerShdw blurRad="38100" dist="38100" dir="2700000" algn="tl">
                    <a:srgbClr val="000000">
                      <a:alpha val="43137"/>
                    </a:srgbClr>
                  </a:outerShdw>
                </a:effectLst>
                <a:latin typeface="Arial Black" pitchFamily="34" charset="0"/>
              </a:rPr>
              <a:t>         </a:t>
            </a:r>
            <a:r>
              <a:rPr lang="ru-RU" sz="3800" dirty="0" smtClean="0">
                <a:solidFill>
                  <a:srgbClr val="FF0000"/>
                </a:solidFill>
                <a:effectLst>
                  <a:outerShdw blurRad="38100" dist="38100" dir="2700000" algn="tl">
                    <a:srgbClr val="000000">
                      <a:alpha val="43137"/>
                    </a:srgbClr>
                  </a:outerShdw>
                </a:effectLst>
                <a:latin typeface="Arial Black" pitchFamily="34" charset="0"/>
              </a:rPr>
              <a:t>Непревзойденной по масштабу остается применение усилий военных разведчиков в ходе Великой Отечественной войны. Только за первые полгода ведения боевых действий с немецко-фашистскими войсками в тыл врага было разными способами заброшено не менее десятка тысяч человек. Эти люди оказали неоценимую помощь в деле разгрома гитлеровской армии. </a:t>
            </a:r>
          </a:p>
          <a:p>
            <a:pPr algn="just"/>
            <a:r>
              <a:rPr lang="ru-RU" sz="3800" dirty="0" smtClean="0">
                <a:solidFill>
                  <a:srgbClr val="FF0000"/>
                </a:solidFill>
                <a:effectLst>
                  <a:outerShdw blurRad="38100" dist="38100" dir="2700000" algn="tl">
                    <a:srgbClr val="000000">
                      <a:alpha val="43137"/>
                    </a:srgbClr>
                  </a:outerShdw>
                </a:effectLst>
                <a:latin typeface="Arial Black" pitchFamily="34" charset="0"/>
              </a:rPr>
              <a:t>        В апреле 1943 года было организовано Главное управление контрразведки «Смерш», на которое были возложены задачи борьбы со шпионской, диверсионной, террористической деятельностью иностранных разведок, борьбы с предательством и изменой Родине в частях и учреждениях Красной Армии, дезертирством и членовредительством на фронтах.</a:t>
            </a:r>
          </a:p>
          <a:p>
            <a:pPr algn="just">
              <a:buNone/>
            </a:pPr>
            <a:endParaRPr lang="ru-RU" sz="3800" dirty="0" smtClean="0">
              <a:solidFill>
                <a:srgbClr val="FF0000"/>
              </a:solidFill>
              <a:effectLst>
                <a:outerShdw blurRad="38100" dist="38100" dir="2700000" algn="tl">
                  <a:srgbClr val="000000">
                    <a:alpha val="43137"/>
                  </a:srgbClr>
                </a:outerShdw>
              </a:effectLst>
              <a:latin typeface="Arial Black" pitchFamily="34" charset="0"/>
            </a:endParaRPr>
          </a:p>
          <a:p>
            <a:pPr algn="just"/>
            <a:r>
              <a:rPr lang="ru-RU" sz="3800" b="1" dirty="0" smtClean="0">
                <a:solidFill>
                  <a:srgbClr val="FF0000"/>
                </a:solidFill>
                <a:effectLst>
                  <a:outerShdw blurRad="38100" dist="38100" dir="2700000" algn="tl">
                    <a:srgbClr val="000000">
                      <a:alpha val="43137"/>
                    </a:srgbClr>
                  </a:outerShdw>
                </a:effectLst>
                <a:latin typeface="Arial Black" pitchFamily="34" charset="0"/>
              </a:rPr>
              <a:t>         </a:t>
            </a:r>
            <a:r>
              <a:rPr lang="ru-RU" sz="3800" b="1" dirty="0" smtClean="0">
                <a:solidFill>
                  <a:srgbClr val="0B15E5"/>
                </a:solidFill>
                <a:effectLst>
                  <a:outerShdw blurRad="38100" dist="38100" dir="2700000" algn="tl">
                    <a:srgbClr val="000000">
                      <a:alpha val="43137"/>
                    </a:srgbClr>
                  </a:outerShdw>
                </a:effectLst>
                <a:latin typeface="Arial Black" pitchFamily="34" charset="0"/>
              </a:rPr>
              <a:t>За мужество и героизм, проявленные при выполнении заданий по обеспечению национальной безопасности страны 692 военных разведчика удостоены звания Героя Советского Союза и Героев РФ.</a:t>
            </a:r>
            <a:endParaRPr lang="ru-RU" sz="3800" dirty="0" smtClean="0">
              <a:solidFill>
                <a:srgbClr val="0B15E5"/>
              </a:solidFill>
              <a:effectLst>
                <a:outerShdw blurRad="38100" dist="38100" dir="2700000" algn="tl">
                  <a:srgbClr val="000000">
                    <a:alpha val="43137"/>
                  </a:srgbClr>
                </a:outerShdw>
              </a:effectLst>
              <a:latin typeface="Arial Black" pitchFamily="34" charset="0"/>
            </a:endParaRPr>
          </a:p>
          <a:p>
            <a:endParaRPr lang="ru-RU" sz="3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143000"/>
          </a:xfrm>
        </p:spPr>
        <p:txBody>
          <a:bodyPr>
            <a:normAutofit/>
          </a:bodyPr>
          <a:lstStyle/>
          <a:p>
            <a:r>
              <a:rPr lang="ru-RU" dirty="0" smtClean="0">
                <a:solidFill>
                  <a:srgbClr val="FFFF00"/>
                </a:solidFill>
              </a:rPr>
              <a:t>Военная служба</a:t>
            </a:r>
            <a:endParaRPr lang="ru-RU" dirty="0">
              <a:solidFill>
                <a:srgbClr val="FFFF00"/>
              </a:solidFill>
            </a:endParaRPr>
          </a:p>
        </p:txBody>
      </p:sp>
      <p:sp>
        <p:nvSpPr>
          <p:cNvPr id="3" name="Содержимое 2"/>
          <p:cNvSpPr>
            <a:spLocks noGrp="1"/>
          </p:cNvSpPr>
          <p:nvPr>
            <p:ph idx="1"/>
          </p:nvPr>
        </p:nvSpPr>
        <p:spPr>
          <a:xfrm>
            <a:off x="2051720" y="1268760"/>
            <a:ext cx="6840760" cy="4709160"/>
          </a:xfrm>
        </p:spPr>
        <p:txBody>
          <a:bodyPr>
            <a:normAutofit lnSpcReduction="10000"/>
          </a:bodyPr>
          <a:lstStyle/>
          <a:p>
            <a:pPr algn="just">
              <a:buNone/>
            </a:pPr>
            <a:r>
              <a:rPr lang="ru-RU" dirty="0" smtClean="0">
                <a:latin typeface="Tahoma" pitchFamily="34" charset="0"/>
                <a:cs typeface="Tahoma" pitchFamily="34" charset="0"/>
              </a:rPr>
              <a:t>		    </a:t>
            </a:r>
            <a:r>
              <a:rPr lang="ru-RU" sz="2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Николай Георгиевич Самсонов был наводчиком, затем командиром противотанкового орудия. При штурме г. Брно в Чехословакии был ранен. День Победы встретил в освобожденной Праге. </a:t>
            </a:r>
          </a:p>
          <a:p>
            <a:pPr algn="just">
              <a:buNone/>
            </a:pPr>
            <a:r>
              <a:rPr lang="ru-RU" sz="26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		    Потом Н.Г. Самсонов участвовал в войне с империалистической Японией. С 1945 до 1947 годы Николай Георгиевич служил в Порт-Артуре.</a:t>
            </a:r>
            <a:endParaRPr lang="ru-RU" sz="2600" b="1" dirty="0">
              <a:solidFill>
                <a:srgbClr val="FF0000"/>
              </a:solidFill>
              <a:effectLst>
                <a:outerShdw blurRad="38100" dist="38100" dir="2700000" algn="tl">
                  <a:srgbClr val="000000">
                    <a:alpha val="43137"/>
                  </a:srgbClr>
                </a:outerShdw>
              </a:effectLst>
            </a:endParaRPr>
          </a:p>
        </p:txBody>
      </p:sp>
      <p:pic>
        <p:nvPicPr>
          <p:cNvPr id="25602" name="Picture 2" descr="http://www.history-of-war.ru/images/41-g/41-g-rascet_protivotankovogo_orudia_vedet_boi._leto_1941_g..jpg">
            <a:hlinkClick r:id="rId2"/>
          </p:cNvPr>
          <p:cNvPicPr>
            <a:picLocks noChangeAspect="1" noChangeArrowheads="1"/>
          </p:cNvPicPr>
          <p:nvPr/>
        </p:nvPicPr>
        <p:blipFill>
          <a:blip r:embed="rId3" cstate="print"/>
          <a:srcRect/>
          <a:stretch>
            <a:fillRect/>
          </a:stretch>
        </p:blipFill>
        <p:spPr bwMode="auto">
          <a:xfrm>
            <a:off x="179512" y="1268760"/>
            <a:ext cx="2324100" cy="3810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solidFill>
                  <a:srgbClr val="FFFF00"/>
                </a:solidFill>
              </a:rPr>
              <a:t>Орденоносец </a:t>
            </a:r>
            <a:endParaRPr lang="ru-RU" dirty="0">
              <a:solidFill>
                <a:srgbClr val="FFFF00"/>
              </a:solidFill>
            </a:endParaRPr>
          </a:p>
        </p:txBody>
      </p:sp>
      <p:sp>
        <p:nvSpPr>
          <p:cNvPr id="3" name="Содержимое 2"/>
          <p:cNvSpPr>
            <a:spLocks noGrp="1"/>
          </p:cNvSpPr>
          <p:nvPr>
            <p:ph idx="1"/>
          </p:nvPr>
        </p:nvSpPr>
        <p:spPr>
          <a:xfrm>
            <a:off x="1259632" y="1340768"/>
            <a:ext cx="7884368" cy="4709160"/>
          </a:xfrm>
        </p:spPr>
        <p:txBody>
          <a:bodyPr/>
          <a:lstStyle/>
          <a:p>
            <a:pPr algn="just">
              <a:buNone/>
            </a:pPr>
            <a:r>
              <a:rPr lang="ru-RU" dirty="0" smtClean="0"/>
              <a:t>		    </a:t>
            </a:r>
            <a:r>
              <a:rPr lang="ru-RU" sz="2400" dirty="0" smtClean="0">
                <a:solidFill>
                  <a:srgbClr val="FF0000"/>
                </a:solidFill>
                <a:effectLst>
                  <a:outerShdw blurRad="38100" dist="38100" dir="2700000" algn="tl">
                    <a:srgbClr val="000000">
                      <a:alpha val="43137"/>
                    </a:srgbClr>
                  </a:outerShdw>
                </a:effectLst>
                <a:latin typeface="Arial Black" pitchFamily="34" charset="0"/>
              </a:rPr>
              <a:t>Николай Георгиевич - </a:t>
            </a: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кавалер орденов Славы </a:t>
            </a:r>
            <a:r>
              <a:rPr lang="en-US"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III </a:t>
            </a: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степени и Отечественной войны </a:t>
            </a:r>
            <a:r>
              <a:rPr lang="en-US"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I</a:t>
            </a:r>
            <a:r>
              <a:rPr lang="ru-RU" sz="2400" dirty="0" smtClean="0">
                <a:solidFill>
                  <a:srgbClr val="FF0000"/>
                </a:solidFill>
                <a:effectLst>
                  <a:outerShdw blurRad="38100" dist="38100" dir="2700000" algn="tl">
                    <a:srgbClr val="000000">
                      <a:alpha val="43137"/>
                    </a:srgbClr>
                  </a:outerShdw>
                </a:effectLst>
                <a:latin typeface="Arial Black" pitchFamily="34" charset="0"/>
                <a:cs typeface="Tahoma" pitchFamily="34" charset="0"/>
              </a:rPr>
              <a:t> степени, награжден медалями «За освобождение Праги», «За победу над Германией», «За победу над Японией», юбилейными медалями.</a:t>
            </a:r>
            <a:endParaRPr lang="ru-RU" sz="2400" dirty="0">
              <a:solidFill>
                <a:srgbClr val="FF0000"/>
              </a:solidFill>
              <a:effectLst>
                <a:outerShdw blurRad="38100" dist="38100" dir="2700000" algn="tl">
                  <a:srgbClr val="000000">
                    <a:alpha val="43137"/>
                  </a:srgbClr>
                </a:outerShdw>
              </a:effectLst>
              <a:latin typeface="Arial Black" pitchFamily="34" charset="0"/>
              <a:cs typeface="Tahoma" pitchFamily="34" charset="0"/>
            </a:endParaRPr>
          </a:p>
        </p:txBody>
      </p:sp>
      <p:pic>
        <p:nvPicPr>
          <p:cNvPr id="4" name="Picture 3" descr="C:\Documents and Settings\slepcovaas\Рабочий стол\уроки\САМСОНОВ\фото\нг6.jpg"/>
          <p:cNvPicPr>
            <a:picLocks noChangeAspect="1" noChangeArrowheads="1"/>
          </p:cNvPicPr>
          <p:nvPr/>
        </p:nvPicPr>
        <p:blipFill>
          <a:blip r:embed="rId2" cstate="print"/>
          <a:srcRect/>
          <a:stretch>
            <a:fillRect/>
          </a:stretch>
        </p:blipFill>
        <p:spPr bwMode="auto">
          <a:xfrm>
            <a:off x="179512" y="1484784"/>
            <a:ext cx="1720512" cy="24482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3">
      <a:dk1>
        <a:sysClr val="windowText" lastClr="000000"/>
      </a:dk1>
      <a:lt1>
        <a:sysClr val="window" lastClr="FFFFFF"/>
      </a:lt1>
      <a:dk2>
        <a:srgbClr val="1F497D"/>
      </a:dk2>
      <a:lt2>
        <a:srgbClr val="EEECE1"/>
      </a:lt2>
      <a:accent1>
        <a:srgbClr val="4F81BD"/>
      </a:accent1>
      <a:accent2>
        <a:srgbClr val="FFFF00"/>
      </a:accent2>
      <a:accent3>
        <a:srgbClr val="9BBB59"/>
      </a:accent3>
      <a:accent4>
        <a:srgbClr val="8064A2"/>
      </a:accent4>
      <a:accent5>
        <a:srgbClr val="4BACC6"/>
      </a:accent5>
      <a:accent6>
        <a:srgbClr val="FFD347"/>
      </a:accent6>
      <a:hlink>
        <a:srgbClr val="0000FF"/>
      </a:hlink>
      <a:folHlink>
        <a:srgbClr val="80008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D428EAB7C479B4987F7F0678FA2C7BD" ma:contentTypeVersion="4" ma:contentTypeDescription="Создание документа." ma:contentTypeScope="" ma:versionID="155b98110ec7bd73430ad55fec2cd60c">
  <xsd:schema xmlns:xsd="http://www.w3.org/2001/XMLSchema" xmlns:xs="http://www.w3.org/2001/XMLSchema" xmlns:p="http://schemas.microsoft.com/office/2006/metadata/properties" xmlns:ns2="62e21a2b-e3bc-4f68-bc6b-7e0b42934696" xmlns:ns3="f7c803c9-c56e-416c-bdbe-81dd35d60bd7" targetNamespace="http://schemas.microsoft.com/office/2006/metadata/properties" ma:root="true" ma:fieldsID="5e9be49164404ed56165ae7de0678bd8" ns2:_="" ns3:_="">
    <xsd:import namespace="62e21a2b-e3bc-4f68-bc6b-7e0b42934696"/>
    <xsd:import namespace="f7c803c9-c56e-416c-bdbe-81dd35d60b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21a2b-e3bc-4f68-bc6b-7e0b42934696"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Совместно с подробностями"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c803c9-c56e-416c-bdbe-81dd35d60b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E63D25-199D-4067-AFBB-08E22115750D}"/>
</file>

<file path=customXml/itemProps2.xml><?xml version="1.0" encoding="utf-8"?>
<ds:datastoreItem xmlns:ds="http://schemas.openxmlformats.org/officeDocument/2006/customXml" ds:itemID="{19817C09-8430-4350-91E4-198B8BB84B74}"/>
</file>

<file path=customXml/itemProps3.xml><?xml version="1.0" encoding="utf-8"?>
<ds:datastoreItem xmlns:ds="http://schemas.openxmlformats.org/officeDocument/2006/customXml" ds:itemID="{24FCB42C-149C-4A60-B538-98BC34CB01DE}"/>
</file>

<file path=docProps/app.xml><?xml version="1.0" encoding="utf-8"?>
<Properties xmlns="http://schemas.openxmlformats.org/officeDocument/2006/extended-properties" xmlns:vt="http://schemas.openxmlformats.org/officeDocument/2006/docPropsVTypes">
  <Template>Apex</Template>
  <TotalTime>642</TotalTime>
  <Words>729</Words>
  <Application>Microsoft Office PowerPoint</Application>
  <PresentationFormat>Экран (4:3)</PresentationFormat>
  <Paragraphs>114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Апекс</vt:lpstr>
      <vt:lpstr>Слайд 1</vt:lpstr>
      <vt:lpstr>Разведчик из Якутии</vt:lpstr>
      <vt:lpstr>Значок «Отличный разведчик»</vt:lpstr>
      <vt:lpstr>История военной разведки</vt:lpstr>
      <vt:lpstr>История военной разведки</vt:lpstr>
      <vt:lpstr>История военной разведки</vt:lpstr>
      <vt:lpstr>История военной разведки</vt:lpstr>
      <vt:lpstr>Военная служба</vt:lpstr>
      <vt:lpstr>Орденоносец </vt:lpstr>
      <vt:lpstr>Научная деятельность</vt:lpstr>
      <vt:lpstr>География аудитории Н.Г. Самсонова</vt:lpstr>
      <vt:lpstr>Участие в международных форумах, конгрессах славянистов</vt:lpstr>
      <vt:lpstr>Ученый с мировым именем</vt:lpstr>
      <vt:lpstr>Ученый с мировым именем</vt:lpstr>
      <vt:lpstr>Встречи со студентами</vt:lpstr>
      <vt:lpstr>Слайд 16</vt:lpstr>
      <vt:lpstr> .</vt:lpstr>
      <vt:lpstr>Профессор Самсонов</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Фронтовой разведчик</dc:title>
  <cp:lastModifiedBy>slepcovaas</cp:lastModifiedBy>
  <cp:revision>80</cp:revision>
  <dcterms:modified xsi:type="dcterms:W3CDTF">2020-04-30T02:23:30Z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0x0101005D428EAB7C479B4987F7F0678FA2C7BD</vt:lpwstr>
  </property>
</Properties>
</file>